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7" r:id="rId5"/>
    <p:sldId id="266" r:id="rId6"/>
    <p:sldId id="259" r:id="rId7"/>
    <p:sldId id="260" r:id="rId8"/>
    <p:sldId id="275" r:id="rId9"/>
    <p:sldId id="262" r:id="rId10"/>
    <p:sldId id="263" r:id="rId11"/>
    <p:sldId id="268" r:id="rId12"/>
    <p:sldId id="276" r:id="rId13"/>
    <p:sldId id="269" r:id="rId14"/>
    <p:sldId id="270" r:id="rId15"/>
    <p:sldId id="273" r:id="rId16"/>
    <p:sldId id="272" r:id="rId17"/>
    <p:sldId id="274" r:id="rId18"/>
    <p:sldId id="265" r:id="rId19"/>
  </p:sldIdLst>
  <p:sldSz cx="9288463" cy="5246688"/>
  <p:notesSz cx="6858000" cy="9144000"/>
  <p:embeddedFontLst>
    <p:embeddedFont>
      <p:font typeface="Berkshire Swash" panose="020B0604020202020204" charset="0"/>
      <p:regular r:id="rId21"/>
    </p:embeddedFont>
    <p:embeddedFont>
      <p:font typeface="Montserrat Bold" panose="020B0604020202020204" charset="0"/>
      <p:regular r:id="rId22"/>
      <p:bold r:id="rId23"/>
    </p:embeddedFont>
    <p:embeddedFont>
      <p:font typeface="Montserrat Italics" panose="020B0604020202020204" charset="0"/>
      <p:regular r:id="rId24"/>
      <p:italic r:id="rId25"/>
    </p:embeddedFont>
  </p:embeddedFontLst>
  <p:defaultTextStyle>
    <a:defPPr>
      <a:defRPr lang="en-US"/>
    </a:defPPr>
    <a:lvl1pPr marL="0" algn="l" defTabSz="464820" rtl="0" eaLnBrk="1" latinLnBrk="0" hangingPunct="1">
      <a:defRPr sz="915" kern="1200">
        <a:solidFill>
          <a:schemeClr val="tx1"/>
        </a:solidFill>
        <a:latin typeface="+mn-lt"/>
        <a:ea typeface="+mn-ea"/>
        <a:cs typeface="+mn-cs"/>
      </a:defRPr>
    </a:lvl1pPr>
    <a:lvl2pPr marL="232410" algn="l" defTabSz="464820" rtl="0" eaLnBrk="1" latinLnBrk="0" hangingPunct="1">
      <a:defRPr sz="915" kern="1200">
        <a:solidFill>
          <a:schemeClr val="tx1"/>
        </a:solidFill>
        <a:latin typeface="+mn-lt"/>
        <a:ea typeface="+mn-ea"/>
        <a:cs typeface="+mn-cs"/>
      </a:defRPr>
    </a:lvl2pPr>
    <a:lvl3pPr marL="464820" algn="l" defTabSz="464820" rtl="0" eaLnBrk="1" latinLnBrk="0" hangingPunct="1">
      <a:defRPr sz="915" kern="1200">
        <a:solidFill>
          <a:schemeClr val="tx1"/>
        </a:solidFill>
        <a:latin typeface="+mn-lt"/>
        <a:ea typeface="+mn-ea"/>
        <a:cs typeface="+mn-cs"/>
      </a:defRPr>
    </a:lvl3pPr>
    <a:lvl4pPr marL="697865" algn="l" defTabSz="464820" rtl="0" eaLnBrk="1" latinLnBrk="0" hangingPunct="1">
      <a:defRPr sz="915" kern="1200">
        <a:solidFill>
          <a:schemeClr val="tx1"/>
        </a:solidFill>
        <a:latin typeface="+mn-lt"/>
        <a:ea typeface="+mn-ea"/>
        <a:cs typeface="+mn-cs"/>
      </a:defRPr>
    </a:lvl4pPr>
    <a:lvl5pPr marL="930275" algn="l" defTabSz="464820" rtl="0" eaLnBrk="1" latinLnBrk="0" hangingPunct="1">
      <a:defRPr sz="915" kern="1200">
        <a:solidFill>
          <a:schemeClr val="tx1"/>
        </a:solidFill>
        <a:latin typeface="+mn-lt"/>
        <a:ea typeface="+mn-ea"/>
        <a:cs typeface="+mn-cs"/>
      </a:defRPr>
    </a:lvl5pPr>
    <a:lvl6pPr marL="1162685" algn="l" defTabSz="464820" rtl="0" eaLnBrk="1" latinLnBrk="0" hangingPunct="1">
      <a:defRPr sz="915" kern="1200">
        <a:solidFill>
          <a:schemeClr val="tx1"/>
        </a:solidFill>
        <a:latin typeface="+mn-lt"/>
        <a:ea typeface="+mn-ea"/>
        <a:cs typeface="+mn-cs"/>
      </a:defRPr>
    </a:lvl6pPr>
    <a:lvl7pPr marL="1395095" algn="l" defTabSz="464820" rtl="0" eaLnBrk="1" latinLnBrk="0" hangingPunct="1">
      <a:defRPr sz="915" kern="1200">
        <a:solidFill>
          <a:schemeClr val="tx1"/>
        </a:solidFill>
        <a:latin typeface="+mn-lt"/>
        <a:ea typeface="+mn-ea"/>
        <a:cs typeface="+mn-cs"/>
      </a:defRPr>
    </a:lvl7pPr>
    <a:lvl8pPr marL="1627505" algn="l" defTabSz="464820" rtl="0" eaLnBrk="1" latinLnBrk="0" hangingPunct="1">
      <a:defRPr sz="915" kern="1200">
        <a:solidFill>
          <a:schemeClr val="tx1"/>
        </a:solidFill>
        <a:latin typeface="+mn-lt"/>
        <a:ea typeface="+mn-ea"/>
        <a:cs typeface="+mn-cs"/>
      </a:defRPr>
    </a:lvl8pPr>
    <a:lvl9pPr marL="1860550" algn="l" defTabSz="464820" rtl="0" eaLnBrk="1" latinLnBrk="0" hangingPunct="1">
      <a:defRPr sz="91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02" userDrawn="1">
          <p15:clr>
            <a:srgbClr val="A4A3A4"/>
          </p15:clr>
        </p15:guide>
        <p15:guide id="2" pos="14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E8FFD1"/>
    <a:srgbClr val="3C2A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59" autoAdjust="0"/>
    <p:restoredTop sz="86467" autoAdjust="0"/>
  </p:normalViewPr>
  <p:slideViewPr>
    <p:cSldViewPr snapToGrid="0" showGuides="1">
      <p:cViewPr varScale="1">
        <p:scale>
          <a:sx n="71" d="100"/>
          <a:sy n="71" d="100"/>
        </p:scale>
        <p:origin x="1384" y="48"/>
      </p:cViewPr>
      <p:guideLst>
        <p:guide orient="horz" pos="1102"/>
        <p:guide pos="1463"/>
      </p:guideLst>
    </p:cSldViewPr>
  </p:slideViewPr>
  <p:outlineViewPr>
    <p:cViewPr>
      <p:scale>
        <a:sx n="33" d="100"/>
        <a:sy n="33" d="100"/>
      </p:scale>
      <p:origin x="0" y="-1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147.2.4\06mrk\01.%20Lisdi\29.%20Masjid%20Baitul%20Muttaqiin\Amaliah%20Astra\Agenda%202025\laporan%20Uang%20infaq\Program%20Sosial&#8203;%20Jumlah%20penerima%20manfaat%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147.2.4\06mrk\01.%20Lisdi\29.%20Masjid%20Baitul%20Muttaqiin\Amaliah%20Astra\Agenda%202025\Pilar%203%20Program%20Sosial\Lap%20Uang%20Infaq%20Masjid%20Jan-Okt%202025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147.2.4\06mrk\01.%20Lisdi\29.%20Masjid%20Baitul%20Muttaqiin\Amaliah%20Astra\Agenda%202025\Keuangan%20Tahunan%20Grafik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9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900" b="1" dirty="0"/>
              <a:t>Data  </a:t>
            </a:r>
            <a:r>
              <a:rPr lang="en-US" sz="900" b="1" dirty="0" err="1"/>
              <a:t>Jumlah</a:t>
            </a:r>
            <a:r>
              <a:rPr lang="en-US" sz="900" b="1" dirty="0"/>
              <a:t> </a:t>
            </a:r>
            <a:r>
              <a:rPr lang="en-US" sz="900" b="1" dirty="0" err="1"/>
              <a:t>Penerima</a:t>
            </a:r>
            <a:r>
              <a:rPr lang="en-US" sz="900" b="1" dirty="0"/>
              <a:t> Manfaat  2025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'Jumlah Penerima manfaat '!$A$17:$A$23</c:f>
              <c:strCache>
                <c:ptCount val="7"/>
                <c:pt idx="0">
                  <c:v> Masjid &amp; Mushola</c:v>
                </c:pt>
                <c:pt idx="1">
                  <c:v> Lingkungan</c:v>
                </c:pt>
                <c:pt idx="2">
                  <c:v> Kesehatan</c:v>
                </c:pt>
                <c:pt idx="3">
                  <c:v> UMKM</c:v>
                </c:pt>
                <c:pt idx="4">
                  <c:v> Wakaf Sedekah </c:v>
                </c:pt>
                <c:pt idx="5">
                  <c:v> Lembaga Pendidikan</c:v>
                </c:pt>
                <c:pt idx="6">
                  <c:v> Donasi Bencana</c:v>
                </c:pt>
              </c:strCache>
            </c:strRef>
          </c:cat>
          <c:val>
            <c:numRef>
              <c:f>'Jumlah Penerima manfaat '!$B$17:$B$23</c:f>
              <c:numCache>
                <c:formatCode>General</c:formatCode>
                <c:ptCount val="7"/>
                <c:pt idx="0">
                  <c:v>500</c:v>
                </c:pt>
                <c:pt idx="1">
                  <c:v>50</c:v>
                </c:pt>
                <c:pt idx="2">
                  <c:v>50</c:v>
                </c:pt>
                <c:pt idx="3">
                  <c:v>25</c:v>
                </c:pt>
                <c:pt idx="4">
                  <c:v>10</c:v>
                </c:pt>
                <c:pt idx="5">
                  <c:v>3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E0-422B-ACFD-6337E56336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overlap val="-27"/>
        <c:axId val="1073205503"/>
        <c:axId val="1073206943"/>
      </c:barChart>
      <c:catAx>
        <c:axId val="10732055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7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3206943"/>
        <c:crosses val="autoZero"/>
        <c:auto val="1"/>
        <c:lblAlgn val="ctr"/>
        <c:lblOffset val="100"/>
        <c:noMultiLvlLbl val="0"/>
      </c:catAx>
      <c:valAx>
        <c:axId val="10732069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aseline="0" dirty="0"/>
                  <a:t> </a:t>
                </a:r>
                <a:r>
                  <a:rPr lang="en-US" sz="1000" dirty="0"/>
                  <a:t>Orang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US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32055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fdfe196d-f163-4910-b840-ee0c6ac2f705}"/>
      </c:ext>
    </c:extLst>
  </c:chart>
  <c:spPr>
    <a:noFill/>
    <a:ln>
      <a:solidFill>
        <a:srgbClr val="0070C0"/>
      </a:solidFill>
    </a:ln>
    <a:effectLst/>
  </c:spPr>
  <c:txPr>
    <a:bodyPr/>
    <a:lstStyle/>
    <a:p>
      <a:pPr>
        <a:defRPr lang="en-US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9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r>
              <a:rPr lang="en-US" sz="900" dirty="0">
                <a:latin typeface="Aptos" panose="020B0004020202020204" pitchFamily="34" charset="0"/>
              </a:rPr>
              <a:t>Area </a:t>
            </a:r>
            <a:r>
              <a:rPr lang="en-US" sz="900" dirty="0" err="1">
                <a:latin typeface="Aptos" panose="020B0004020202020204" pitchFamily="34" charset="0"/>
              </a:rPr>
              <a:t>Penerima</a:t>
            </a:r>
            <a:r>
              <a:rPr lang="en-US" sz="900" dirty="0">
                <a:latin typeface="Aptos" panose="020B0004020202020204" pitchFamily="34" charset="0"/>
              </a:rPr>
              <a:t> Manfaat Program </a:t>
            </a:r>
            <a:r>
              <a:rPr lang="en-US" sz="900" dirty="0" err="1">
                <a:latin typeface="Aptos" panose="020B0004020202020204" pitchFamily="34" charset="0"/>
              </a:rPr>
              <a:t>Sosial</a:t>
            </a:r>
            <a:r>
              <a:rPr lang="en-US" sz="900" dirty="0">
                <a:latin typeface="Aptos" panose="020B0004020202020204" pitchFamily="34" charset="0"/>
              </a:rPr>
              <a:t> 2025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9982877335912"/>
          <c:y val="0.20502370868304101"/>
          <c:w val="0.78418389459079296"/>
          <c:h val="0.3521517768940449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'Penerima manfaat '!$B$37</c:f>
              <c:strCache>
                <c:ptCount val="1"/>
                <c:pt idx="0">
                  <c:v>Ring 1 perusahaan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en-US"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'Penerima manfaat '!$A$38:$A$41</c:f>
              <c:strCache>
                <c:ptCount val="4"/>
                <c:pt idx="0">
                  <c:v>Masjid &amp; Mushola</c:v>
                </c:pt>
                <c:pt idx="1">
                  <c:v>UMKM</c:v>
                </c:pt>
                <c:pt idx="2">
                  <c:v>Lembaga Pendidikan</c:v>
                </c:pt>
                <c:pt idx="3">
                  <c:v>Kemaslahatan umat</c:v>
                </c:pt>
              </c:strCache>
            </c:strRef>
          </c:cat>
          <c:val>
            <c:numRef>
              <c:f>'Penerima manfaat '!$B$38:$B$41</c:f>
              <c:numCache>
                <c:formatCode>General</c:formatCode>
                <c:ptCount val="4"/>
                <c:pt idx="0">
                  <c:v>2</c:v>
                </c:pt>
                <c:pt idx="1">
                  <c:v>7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F4-479E-B0FD-788DB269336C}"/>
            </c:ext>
          </c:extLst>
        </c:ser>
        <c:ser>
          <c:idx val="1"/>
          <c:order val="1"/>
          <c:tx>
            <c:strRef>
              <c:f>'Penerima manfaat '!$C$37</c:f>
              <c:strCache>
                <c:ptCount val="1"/>
                <c:pt idx="0">
                  <c:v>Di luar Ring 1 Perusahaan.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en-US"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'Penerima manfaat '!$A$38:$A$41</c:f>
              <c:strCache>
                <c:ptCount val="4"/>
                <c:pt idx="0">
                  <c:v>Masjid &amp; Mushola</c:v>
                </c:pt>
                <c:pt idx="1">
                  <c:v>UMKM</c:v>
                </c:pt>
                <c:pt idx="2">
                  <c:v>Lembaga Pendidikan</c:v>
                </c:pt>
                <c:pt idx="3">
                  <c:v>Kemaslahatan umat</c:v>
                </c:pt>
              </c:strCache>
            </c:strRef>
          </c:cat>
          <c:val>
            <c:numRef>
              <c:f>'Penerima manfaat '!$C$38:$C$41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F4-479E-B0FD-788DB269336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081065535"/>
        <c:axId val="1133140287"/>
      </c:barChart>
      <c:catAx>
        <c:axId val="1081065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3140287"/>
        <c:crosses val="autoZero"/>
        <c:auto val="1"/>
        <c:lblAlgn val="ctr"/>
        <c:lblOffset val="100"/>
        <c:noMultiLvlLbl val="0"/>
      </c:catAx>
      <c:valAx>
        <c:axId val="11331402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Lembaga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US" sz="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10655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4855db11-2fb0-4dcd-9bfc-db7ac8a9ebcf}"/>
      </c:ext>
    </c:extLst>
  </c:chart>
  <c:spPr>
    <a:noFill/>
    <a:ln>
      <a:solidFill>
        <a:srgbClr val="0070C0"/>
      </a:solidFill>
    </a:ln>
    <a:effectLst/>
  </c:spPr>
  <c:txPr>
    <a:bodyPr/>
    <a:lstStyle/>
    <a:p>
      <a:pPr>
        <a:defRPr lang="en-US" sz="800" b="1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900" dirty="0" err="1"/>
              <a:t>Sumber</a:t>
            </a:r>
            <a:r>
              <a:rPr lang="en-US" sz="900" dirty="0"/>
              <a:t> </a:t>
            </a:r>
            <a:r>
              <a:rPr lang="en-US" sz="900" dirty="0" err="1"/>
              <a:t>Pembiayaan</a:t>
            </a:r>
            <a:r>
              <a:rPr lang="en-US" sz="900" dirty="0"/>
              <a:t> 2025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E75C-4DA9-8F47-FA073A1DCC8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E75C-4DA9-8F47-FA073A1DCC8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E75C-4DA9-8F47-FA073A1DCC8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'Row PV'!$A$16:$A$19</c:f>
              <c:strCache>
                <c:ptCount val="4"/>
                <c:pt idx="0">
                  <c:v>Support Manajemen</c:v>
                </c:pt>
                <c:pt idx="1">
                  <c:v>kotak infaq Jum'at </c:v>
                </c:pt>
                <c:pt idx="2">
                  <c:v>Infaq via QRISS</c:v>
                </c:pt>
                <c:pt idx="3">
                  <c:v>Proposal ke KOPERASI  REMANIA </c:v>
                </c:pt>
              </c:strCache>
            </c:strRef>
          </c:cat>
          <c:val>
            <c:numRef>
              <c:f>'Row PV'!$B$16:$B$19</c:f>
              <c:numCache>
                <c:formatCode>_(* #,##0_);_(* \(#,##0\);_(* "-"??_);_(@_)</c:formatCode>
                <c:ptCount val="4"/>
                <c:pt idx="0">
                  <c:v>98108438</c:v>
                </c:pt>
                <c:pt idx="1">
                  <c:v>46744000</c:v>
                </c:pt>
                <c:pt idx="2">
                  <c:v>18249000</c:v>
                </c:pt>
                <c:pt idx="3">
                  <c:v>3500000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75C-4DA9-8F47-FA073A1DCC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76042191"/>
        <c:axId val="653547552"/>
      </c:barChart>
      <c:catAx>
        <c:axId val="10760421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547552"/>
        <c:crosses val="autoZero"/>
        <c:auto val="1"/>
        <c:lblAlgn val="ctr"/>
        <c:lblOffset val="100"/>
        <c:noMultiLvlLbl val="0"/>
      </c:catAx>
      <c:valAx>
        <c:axId val="65354755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Rupiah (Juta)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6042191"/>
        <c:crosses val="autoZero"/>
        <c:crossBetween val="between"/>
        <c:dispUnits>
          <c:builtInUnit val="millions"/>
        </c:dispUnits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rgbClr val="E8FFD1"/>
    </a:solidFill>
    <a:ln>
      <a:solidFill>
        <a:srgbClr val="00B0F0"/>
      </a:solidFill>
    </a:ln>
    <a:effectLst/>
  </c:spPr>
  <c:txPr>
    <a:bodyPr/>
    <a:lstStyle/>
    <a:p>
      <a:pPr>
        <a:defRPr sz="600"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 b="1">
                <a:latin typeface="Arial" panose="020B0604020202020204" pitchFamily="34" charset="0"/>
                <a:cs typeface="Arial" panose="020B0604020202020204" pitchFamily="34" charset="0"/>
              </a:rPr>
              <a:t>Summary Keuangan </a:t>
            </a:r>
          </a:p>
          <a:p>
            <a:pPr>
              <a:defRPr sz="1100"/>
            </a:pPr>
            <a:r>
              <a:rPr lang="en-US" sz="1100" b="1">
                <a:latin typeface="Arial" panose="020B0604020202020204" pitchFamily="34" charset="0"/>
                <a:cs typeface="Arial" panose="020B0604020202020204" pitchFamily="34" charset="0"/>
              </a:rPr>
              <a:t>Masjid Baitul Muttaqiin</a:t>
            </a:r>
            <a:r>
              <a:rPr lang="en-US" sz="1100" b="1" baseline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 sz="1100"/>
            </a:pPr>
            <a:r>
              <a:rPr lang="en-US" sz="1100" b="1">
                <a:latin typeface="Arial" panose="020B0604020202020204" pitchFamily="34" charset="0"/>
                <a:cs typeface="Arial" panose="020B0604020202020204" pitchFamily="34" charset="0"/>
              </a:rPr>
              <a:t>Tahun 2025</a:t>
            </a:r>
          </a:p>
        </c:rich>
      </c:tx>
      <c:layout>
        <c:manualLayout>
          <c:xMode val="edge"/>
          <c:yMode val="edge"/>
          <c:x val="3.9506165158711935E-2"/>
          <c:y val="8.10419127532303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9952960791259766E-2"/>
          <c:y val="0.13872069096207185"/>
          <c:w val="0.80280983928417216"/>
          <c:h val="0.516285983144831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Pivot2025!$C$12</c:f>
              <c:strCache>
                <c:ptCount val="1"/>
                <c:pt idx="0">
                  <c:v>Activity Donasi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C86-4D3C-BB93-D0ACA56B8D30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C86-4D3C-BB93-D0ACA56B8D30}"/>
              </c:ext>
            </c:extLst>
          </c:dPt>
          <c:cat>
            <c:strRef>
              <c:f>Pivot2025!$B$13:$B$15</c:f>
              <c:strCache>
                <c:ptCount val="3"/>
                <c:pt idx="0">
                  <c:v>Th 2023</c:v>
                </c:pt>
                <c:pt idx="1">
                  <c:v>Th 2024</c:v>
                </c:pt>
                <c:pt idx="2">
                  <c:v>Th 2025</c:v>
                </c:pt>
              </c:strCache>
            </c:strRef>
          </c:cat>
          <c:val>
            <c:numRef>
              <c:f>Pivot2025!$C$13:$C$15</c:f>
              <c:numCache>
                <c:formatCode>General</c:formatCode>
                <c:ptCount val="3"/>
                <c:pt idx="0" formatCode="_(* #,##0_);_(* \(#,##0\);_(* &quot;-&quot;??_);_(@_)">
                  <c:v>17</c:v>
                </c:pt>
                <c:pt idx="1">
                  <c:v>11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C86-4D3C-BB93-D0ACA56B8D30}"/>
            </c:ext>
          </c:extLst>
        </c:ser>
        <c:ser>
          <c:idx val="1"/>
          <c:order val="1"/>
          <c:tx>
            <c:strRef>
              <c:f>Pivot2025!$D$12</c:f>
              <c:strCache>
                <c:ptCount val="1"/>
                <c:pt idx="0">
                  <c:v>Donasi (Rp)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Pivot2025!$B$13:$B$15</c:f>
              <c:strCache>
                <c:ptCount val="3"/>
                <c:pt idx="0">
                  <c:v>Th 2023</c:v>
                </c:pt>
                <c:pt idx="1">
                  <c:v>Th 2024</c:v>
                </c:pt>
                <c:pt idx="2">
                  <c:v>Th 2025</c:v>
                </c:pt>
              </c:strCache>
            </c:strRef>
          </c:cat>
          <c:val>
            <c:numRef>
              <c:f>Pivot2025!$D$13:$D$15</c:f>
              <c:numCache>
                <c:formatCode>_(* #,##0_);_(* \(#,##0\);_(* "-"??_);_(@_)</c:formatCode>
                <c:ptCount val="3"/>
                <c:pt idx="0">
                  <c:v>42978970</c:v>
                </c:pt>
                <c:pt idx="1">
                  <c:v>20426000</c:v>
                </c:pt>
                <c:pt idx="2">
                  <c:v>45181562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C86-4D3C-BB93-D0ACA56B8D30}"/>
            </c:ext>
          </c:extLst>
        </c:ser>
        <c:ser>
          <c:idx val="2"/>
          <c:order val="2"/>
          <c:tx>
            <c:strRef>
              <c:f>Pivot2025!$E$12</c:f>
              <c:strCache>
                <c:ptCount val="1"/>
                <c:pt idx="0">
                  <c:v>Kegiataan Ramadhan 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Pivot2025!$B$13:$B$15</c:f>
              <c:strCache>
                <c:ptCount val="3"/>
                <c:pt idx="0">
                  <c:v>Th 2023</c:v>
                </c:pt>
                <c:pt idx="1">
                  <c:v>Th 2024</c:v>
                </c:pt>
                <c:pt idx="2">
                  <c:v>Th 2025</c:v>
                </c:pt>
              </c:strCache>
            </c:strRef>
          </c:cat>
          <c:val>
            <c:numRef>
              <c:f>Pivot2025!$E$13:$E$15</c:f>
              <c:numCache>
                <c:formatCode>_(* #,##0_);_(* \(#,##0\);_(* "-"??_);_(@_)</c:formatCode>
                <c:ptCount val="3"/>
                <c:pt idx="0">
                  <c:v>15900000</c:v>
                </c:pt>
                <c:pt idx="1">
                  <c:v>15450000</c:v>
                </c:pt>
                <c:pt idx="2">
                  <c:v>25350000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C86-4D3C-BB93-D0ACA56B8D30}"/>
            </c:ext>
          </c:extLst>
        </c:ser>
        <c:ser>
          <c:idx val="3"/>
          <c:order val="3"/>
          <c:tx>
            <c:strRef>
              <c:f>Pivot2025!$F$12</c:f>
              <c:strCache>
                <c:ptCount val="1"/>
                <c:pt idx="0">
                  <c:v>Takilm Bulanan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Pivot2025!$B$13:$B$15</c:f>
              <c:strCache>
                <c:ptCount val="3"/>
                <c:pt idx="0">
                  <c:v>Th 2023</c:v>
                </c:pt>
                <c:pt idx="1">
                  <c:v>Th 2024</c:v>
                </c:pt>
                <c:pt idx="2">
                  <c:v>Th 2025</c:v>
                </c:pt>
              </c:strCache>
            </c:strRef>
          </c:cat>
          <c:val>
            <c:numRef>
              <c:f>Pivot2025!$F$13:$F$15</c:f>
              <c:numCache>
                <c:formatCode>_(* #,##0_);_(* \(#,##0\);_(* "-"??_);_(@_)</c:formatCode>
                <c:ptCount val="3"/>
                <c:pt idx="0">
                  <c:v>0</c:v>
                </c:pt>
                <c:pt idx="1">
                  <c:v>24000000</c:v>
                </c:pt>
                <c:pt idx="2">
                  <c:v>12500000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C86-4D3C-BB93-D0ACA56B8D30}"/>
            </c:ext>
          </c:extLst>
        </c:ser>
        <c:ser>
          <c:idx val="5"/>
          <c:order val="4"/>
          <c:tx>
            <c:strRef>
              <c:f>Pivot2025!$G$12</c:f>
              <c:strCache>
                <c:ptCount val="1"/>
                <c:pt idx="0">
                  <c:v>Operasional Masjid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val>
            <c:numRef>
              <c:f>Pivot2025!$G$13:$G$15</c:f>
              <c:numCache>
                <c:formatCode>_(* #,##0_);_(* \(#,##0\);_(* "-"??_);_(@_)</c:formatCode>
                <c:ptCount val="3"/>
                <c:pt idx="0">
                  <c:v>77775000</c:v>
                </c:pt>
                <c:pt idx="1">
                  <c:v>111000000</c:v>
                </c:pt>
                <c:pt idx="2">
                  <c:v>78108438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C86-4D3C-BB93-D0ACA56B8D30}"/>
            </c:ext>
          </c:extLst>
        </c:ser>
        <c:ser>
          <c:idx val="4"/>
          <c:order val="5"/>
          <c:tx>
            <c:strRef>
              <c:f>Pivot2025!$H$12</c:f>
              <c:strCache>
                <c:ptCount val="1"/>
                <c:pt idx="0">
                  <c:v>Total Anggaran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Pivot2025!$B$13:$B$15</c:f>
              <c:strCache>
                <c:ptCount val="3"/>
                <c:pt idx="0">
                  <c:v>Th 2023</c:v>
                </c:pt>
                <c:pt idx="1">
                  <c:v>Th 2024</c:v>
                </c:pt>
                <c:pt idx="2">
                  <c:v>Th 2025</c:v>
                </c:pt>
              </c:strCache>
            </c:strRef>
          </c:cat>
          <c:val>
            <c:numRef>
              <c:f>Pivot2025!$H$13:$H$15</c:f>
              <c:numCache>
                <c:formatCode>_(* #,##0_);_(* \(#,##0\);_(* "-"??_);_(@_)</c:formatCode>
                <c:ptCount val="3"/>
                <c:pt idx="0">
                  <c:v>136653970</c:v>
                </c:pt>
                <c:pt idx="1">
                  <c:v>146876000</c:v>
                </c:pt>
                <c:pt idx="2">
                  <c:v>161140000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C86-4D3C-BB93-D0ACA56B8D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09655296"/>
        <c:axId val="151163968"/>
      </c:barChart>
      <c:catAx>
        <c:axId val="409655296"/>
        <c:scaling>
          <c:orientation val="minMax"/>
        </c:scaling>
        <c:delete val="0"/>
        <c:axPos val="b"/>
        <c:numFmt formatCode="&quot;$&quot;#,##0.00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163968"/>
        <c:crosses val="autoZero"/>
        <c:auto val="1"/>
        <c:lblAlgn val="ctr"/>
        <c:lblOffset val="100"/>
        <c:noMultiLvlLbl val="0"/>
      </c:catAx>
      <c:valAx>
        <c:axId val="151163968"/>
        <c:scaling>
          <c:orientation val="minMax"/>
        </c:scaling>
        <c:delete val="1"/>
        <c:axPos val="l"/>
        <c:numFmt formatCode="_(* #,##0_);_(* \(#,##0\);_(* &quot;-&quot;??_);_(@_)" sourceLinked="1"/>
        <c:majorTickMark val="none"/>
        <c:minorTickMark val="none"/>
        <c:tickLblPos val="nextTo"/>
        <c:crossAx val="4096552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accent3">
        <a:lumMod val="20000"/>
        <a:lumOff val="80000"/>
      </a:schemeClr>
    </a:solidFill>
    <a:ln>
      <a:solidFill>
        <a:srgbClr val="00B0F0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96EBB1-92DE-4DEA-9C99-BFF72AE6ECBA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6913" y="1143000"/>
            <a:ext cx="54641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29F7D9-C760-43A7-A1FC-92405D7AD9A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9F7D9-C760-43A7-A1FC-92405D7AD9A1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9F7D9-C760-43A7-A1FC-92405D7AD9A1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9F7D9-C760-43A7-A1FC-92405D7AD9A1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046F4-2CA3-CC32-17B1-EA3388264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FF20A4-CD0B-902B-D026-029A9D30AD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0A1D6C-53FB-841C-E1EE-49428A67B2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120DA4-C86E-679A-7B37-FCC5480BE7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648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29F7D9-C760-43A7-A1FC-92405D7A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4648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178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9F7D9-C760-43A7-A1FC-92405D7AD9A1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9F7D9-C760-43A7-A1FC-92405D7AD9A1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9F7D9-C760-43A7-A1FC-92405D7AD9A1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9F7D9-C760-43A7-A1FC-92405D7AD9A1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9F7D9-C760-43A7-A1FC-92405D7AD9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54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9F7D9-C760-43A7-A1FC-92405D7AD9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370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9F7D9-C760-43A7-A1FC-92405D7AD9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75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9F7D9-C760-43A7-A1FC-92405D7AD9A1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9F7D9-C760-43A7-A1FC-92405D7AD9A1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9F7D9-C760-43A7-A1FC-92405D7AD9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241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9F7D9-C760-43A7-A1FC-92405D7AD9A1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317" y="1086583"/>
            <a:ext cx="3947597" cy="7497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6635" y="1982082"/>
            <a:ext cx="3250962" cy="8938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32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64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96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29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60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93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2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58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67068" y="140074"/>
            <a:ext cx="1044952" cy="298445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2212" y="140074"/>
            <a:ext cx="3057452" cy="298445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862" y="2247656"/>
            <a:ext cx="3947597" cy="694700"/>
          </a:xfrm>
        </p:spPr>
        <p:txBody>
          <a:bodyPr anchor="t"/>
          <a:lstStyle>
            <a:lvl1pPr algn="l">
              <a:defRPr sz="203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862" y="1482514"/>
            <a:ext cx="3947597" cy="765142"/>
          </a:xfrm>
        </p:spPr>
        <p:txBody>
          <a:bodyPr anchor="b"/>
          <a:lstStyle>
            <a:lvl1pPr marL="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1pPr>
            <a:lvl2pPr marL="232410" indent="0">
              <a:buNone/>
              <a:defRPr sz="915">
                <a:solidFill>
                  <a:schemeClr val="tx1">
                    <a:tint val="75000"/>
                  </a:schemeClr>
                </a:solidFill>
              </a:defRPr>
            </a:lvl2pPr>
            <a:lvl3pPr marL="464185" indent="0">
              <a:buNone/>
              <a:defRPr sz="815">
                <a:solidFill>
                  <a:schemeClr val="tx1">
                    <a:tint val="75000"/>
                  </a:schemeClr>
                </a:solidFill>
              </a:defRPr>
            </a:lvl3pPr>
            <a:lvl4pPr marL="696595" indent="0">
              <a:buNone/>
              <a:defRPr sz="710">
                <a:solidFill>
                  <a:schemeClr val="tx1">
                    <a:tint val="75000"/>
                  </a:schemeClr>
                </a:solidFill>
              </a:defRPr>
            </a:lvl4pPr>
            <a:lvl5pPr marL="929005" indent="0">
              <a:buNone/>
              <a:defRPr sz="710">
                <a:solidFill>
                  <a:schemeClr val="tx1">
                    <a:tint val="75000"/>
                  </a:schemeClr>
                </a:solidFill>
              </a:defRPr>
            </a:lvl5pPr>
            <a:lvl6pPr marL="1160780" indent="0">
              <a:buNone/>
              <a:defRPr sz="710">
                <a:solidFill>
                  <a:schemeClr val="tx1">
                    <a:tint val="75000"/>
                  </a:schemeClr>
                </a:solidFill>
              </a:defRPr>
            </a:lvl6pPr>
            <a:lvl7pPr marL="1393190" indent="0">
              <a:buNone/>
              <a:defRPr sz="710">
                <a:solidFill>
                  <a:schemeClr val="tx1">
                    <a:tint val="75000"/>
                  </a:schemeClr>
                </a:solidFill>
              </a:defRPr>
            </a:lvl7pPr>
            <a:lvl8pPr marL="1625600" indent="0">
              <a:buNone/>
              <a:defRPr sz="710">
                <a:solidFill>
                  <a:schemeClr val="tx1">
                    <a:tint val="75000"/>
                  </a:schemeClr>
                </a:solidFill>
              </a:defRPr>
            </a:lvl8pPr>
            <a:lvl9pPr marL="1858010" indent="0">
              <a:buNone/>
              <a:defRPr sz="7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2212" y="816152"/>
            <a:ext cx="2051202" cy="2308381"/>
          </a:xfrm>
        </p:spPr>
        <p:txBody>
          <a:bodyPr/>
          <a:lstStyle>
            <a:lvl1pPr>
              <a:defRPr sz="1420"/>
            </a:lvl1pPr>
            <a:lvl2pPr>
              <a:defRPr sz="1220"/>
            </a:lvl2pPr>
            <a:lvl3pPr>
              <a:defRPr sz="1015"/>
            </a:lvl3pPr>
            <a:lvl4pPr>
              <a:defRPr sz="915"/>
            </a:lvl4pPr>
            <a:lvl5pPr>
              <a:defRPr sz="915"/>
            </a:lvl5pPr>
            <a:lvl6pPr>
              <a:defRPr sz="915"/>
            </a:lvl6pPr>
            <a:lvl7pPr>
              <a:defRPr sz="915"/>
            </a:lvl7pPr>
            <a:lvl8pPr>
              <a:defRPr sz="915"/>
            </a:lvl8pPr>
            <a:lvl9pPr>
              <a:defRPr sz="9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60818" y="816152"/>
            <a:ext cx="2051202" cy="2308381"/>
          </a:xfrm>
        </p:spPr>
        <p:txBody>
          <a:bodyPr/>
          <a:lstStyle>
            <a:lvl1pPr>
              <a:defRPr sz="1420"/>
            </a:lvl1pPr>
            <a:lvl2pPr>
              <a:defRPr sz="1220"/>
            </a:lvl2pPr>
            <a:lvl3pPr>
              <a:defRPr sz="1015"/>
            </a:lvl3pPr>
            <a:lvl4pPr>
              <a:defRPr sz="915"/>
            </a:lvl4pPr>
            <a:lvl5pPr>
              <a:defRPr sz="915"/>
            </a:lvl5pPr>
            <a:lvl6pPr>
              <a:defRPr sz="915"/>
            </a:lvl6pPr>
            <a:lvl7pPr>
              <a:defRPr sz="915"/>
            </a:lvl7pPr>
            <a:lvl8pPr>
              <a:defRPr sz="915"/>
            </a:lvl8pPr>
            <a:lvl9pPr>
              <a:defRPr sz="9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211" y="782955"/>
            <a:ext cx="2052009" cy="326298"/>
          </a:xfrm>
        </p:spPr>
        <p:txBody>
          <a:bodyPr anchor="b"/>
          <a:lstStyle>
            <a:lvl1pPr marL="0" indent="0">
              <a:buNone/>
              <a:defRPr sz="1220" b="1"/>
            </a:lvl1pPr>
            <a:lvl2pPr marL="232410" indent="0">
              <a:buNone/>
              <a:defRPr sz="1015" b="1"/>
            </a:lvl2pPr>
            <a:lvl3pPr marL="464185" indent="0">
              <a:buNone/>
              <a:defRPr sz="915" b="1"/>
            </a:lvl3pPr>
            <a:lvl4pPr marL="696595" indent="0">
              <a:buNone/>
              <a:defRPr sz="815" b="1"/>
            </a:lvl4pPr>
            <a:lvl5pPr marL="929005" indent="0">
              <a:buNone/>
              <a:defRPr sz="815" b="1"/>
            </a:lvl5pPr>
            <a:lvl6pPr marL="1160780" indent="0">
              <a:buNone/>
              <a:defRPr sz="815" b="1"/>
            </a:lvl6pPr>
            <a:lvl7pPr marL="1393190" indent="0">
              <a:buNone/>
              <a:defRPr sz="815" b="1"/>
            </a:lvl7pPr>
            <a:lvl8pPr marL="1625600" indent="0">
              <a:buNone/>
              <a:defRPr sz="815" b="1"/>
            </a:lvl8pPr>
            <a:lvl9pPr marL="1858010" indent="0">
              <a:buNone/>
              <a:defRPr sz="81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211" y="1109253"/>
            <a:ext cx="2052009" cy="2015279"/>
          </a:xfrm>
        </p:spPr>
        <p:txBody>
          <a:bodyPr/>
          <a:lstStyle>
            <a:lvl1pPr>
              <a:defRPr sz="1220"/>
            </a:lvl1pPr>
            <a:lvl2pPr>
              <a:defRPr sz="1015"/>
            </a:lvl2pPr>
            <a:lvl3pPr>
              <a:defRPr sz="915"/>
            </a:lvl3pPr>
            <a:lvl4pPr>
              <a:defRPr sz="815"/>
            </a:lvl4pPr>
            <a:lvl5pPr>
              <a:defRPr sz="815"/>
            </a:lvl5pPr>
            <a:lvl6pPr>
              <a:defRPr sz="815"/>
            </a:lvl6pPr>
            <a:lvl7pPr>
              <a:defRPr sz="815"/>
            </a:lvl7pPr>
            <a:lvl8pPr>
              <a:defRPr sz="815"/>
            </a:lvl8pPr>
            <a:lvl9pPr>
              <a:defRPr sz="8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59205" y="782955"/>
            <a:ext cx="2052815" cy="326298"/>
          </a:xfrm>
        </p:spPr>
        <p:txBody>
          <a:bodyPr anchor="b"/>
          <a:lstStyle>
            <a:lvl1pPr marL="0" indent="0">
              <a:buNone/>
              <a:defRPr sz="1220" b="1"/>
            </a:lvl1pPr>
            <a:lvl2pPr marL="232410" indent="0">
              <a:buNone/>
              <a:defRPr sz="1015" b="1"/>
            </a:lvl2pPr>
            <a:lvl3pPr marL="464185" indent="0">
              <a:buNone/>
              <a:defRPr sz="915" b="1"/>
            </a:lvl3pPr>
            <a:lvl4pPr marL="696595" indent="0">
              <a:buNone/>
              <a:defRPr sz="815" b="1"/>
            </a:lvl4pPr>
            <a:lvl5pPr marL="929005" indent="0">
              <a:buNone/>
              <a:defRPr sz="815" b="1"/>
            </a:lvl5pPr>
            <a:lvl6pPr marL="1160780" indent="0">
              <a:buNone/>
              <a:defRPr sz="815" b="1"/>
            </a:lvl6pPr>
            <a:lvl7pPr marL="1393190" indent="0">
              <a:buNone/>
              <a:defRPr sz="815" b="1"/>
            </a:lvl7pPr>
            <a:lvl8pPr marL="1625600" indent="0">
              <a:buNone/>
              <a:defRPr sz="815" b="1"/>
            </a:lvl8pPr>
            <a:lvl9pPr marL="1858010" indent="0">
              <a:buNone/>
              <a:defRPr sz="81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59205" y="1109253"/>
            <a:ext cx="2052815" cy="2015279"/>
          </a:xfrm>
        </p:spPr>
        <p:txBody>
          <a:bodyPr/>
          <a:lstStyle>
            <a:lvl1pPr>
              <a:defRPr sz="1220"/>
            </a:lvl1pPr>
            <a:lvl2pPr>
              <a:defRPr sz="1015"/>
            </a:lvl2pPr>
            <a:lvl3pPr>
              <a:defRPr sz="915"/>
            </a:lvl3pPr>
            <a:lvl4pPr>
              <a:defRPr sz="815"/>
            </a:lvl4pPr>
            <a:lvl5pPr>
              <a:defRPr sz="815"/>
            </a:lvl5pPr>
            <a:lvl6pPr>
              <a:defRPr sz="815"/>
            </a:lvl6pPr>
            <a:lvl7pPr>
              <a:defRPr sz="815"/>
            </a:lvl7pPr>
            <a:lvl8pPr>
              <a:defRPr sz="815"/>
            </a:lvl8pPr>
            <a:lvl9pPr>
              <a:defRPr sz="8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212" y="139264"/>
            <a:ext cx="1527920" cy="592681"/>
          </a:xfrm>
        </p:spPr>
        <p:txBody>
          <a:bodyPr anchor="b"/>
          <a:lstStyle>
            <a:lvl1pPr algn="l">
              <a:defRPr sz="101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5766" y="139264"/>
            <a:ext cx="2596254" cy="2985269"/>
          </a:xfrm>
        </p:spPr>
        <p:txBody>
          <a:bodyPr/>
          <a:lstStyle>
            <a:lvl1pPr>
              <a:defRPr sz="1625"/>
            </a:lvl1pPr>
            <a:lvl2pPr>
              <a:defRPr sz="1420"/>
            </a:lvl2pPr>
            <a:lvl3pPr>
              <a:defRPr sz="1220"/>
            </a:lvl3pPr>
            <a:lvl4pPr>
              <a:defRPr sz="1015"/>
            </a:lvl4pPr>
            <a:lvl5pPr>
              <a:defRPr sz="1015"/>
            </a:lvl5pPr>
            <a:lvl6pPr>
              <a:defRPr sz="1015"/>
            </a:lvl6pPr>
            <a:lvl7pPr>
              <a:defRPr sz="1015"/>
            </a:lvl7pPr>
            <a:lvl8pPr>
              <a:defRPr sz="1015"/>
            </a:lvl8pPr>
            <a:lvl9pPr>
              <a:defRPr sz="10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212" y="731946"/>
            <a:ext cx="1527920" cy="2392587"/>
          </a:xfrm>
        </p:spPr>
        <p:txBody>
          <a:bodyPr/>
          <a:lstStyle>
            <a:lvl1pPr marL="0" indent="0">
              <a:buNone/>
              <a:defRPr sz="710"/>
            </a:lvl1pPr>
            <a:lvl2pPr marL="232410" indent="0">
              <a:buNone/>
              <a:defRPr sz="610"/>
            </a:lvl2pPr>
            <a:lvl3pPr marL="464185" indent="0">
              <a:buNone/>
              <a:defRPr sz="510"/>
            </a:lvl3pPr>
            <a:lvl4pPr marL="696595" indent="0">
              <a:buNone/>
              <a:defRPr sz="455"/>
            </a:lvl4pPr>
            <a:lvl5pPr marL="929005" indent="0">
              <a:buNone/>
              <a:defRPr sz="455"/>
            </a:lvl5pPr>
            <a:lvl6pPr marL="1160780" indent="0">
              <a:buNone/>
              <a:defRPr sz="455"/>
            </a:lvl6pPr>
            <a:lvl7pPr marL="1393190" indent="0">
              <a:buNone/>
              <a:defRPr sz="455"/>
            </a:lvl7pPr>
            <a:lvl8pPr marL="1625600" indent="0">
              <a:buNone/>
              <a:defRPr sz="455"/>
            </a:lvl8pPr>
            <a:lvl9pPr marL="1858010" indent="0">
              <a:buNone/>
              <a:defRPr sz="45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302" y="2448454"/>
            <a:ext cx="2786539" cy="289054"/>
          </a:xfrm>
        </p:spPr>
        <p:txBody>
          <a:bodyPr anchor="b"/>
          <a:lstStyle>
            <a:lvl1pPr algn="l">
              <a:defRPr sz="101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302" y="312534"/>
            <a:ext cx="2786539" cy="2098675"/>
          </a:xfrm>
        </p:spPr>
        <p:txBody>
          <a:bodyPr/>
          <a:lstStyle>
            <a:lvl1pPr marL="0" indent="0">
              <a:buNone/>
              <a:defRPr sz="1625"/>
            </a:lvl1pPr>
            <a:lvl2pPr marL="232410" indent="0">
              <a:buNone/>
              <a:defRPr sz="1420"/>
            </a:lvl2pPr>
            <a:lvl3pPr marL="464185" indent="0">
              <a:buNone/>
              <a:defRPr sz="1220"/>
            </a:lvl3pPr>
            <a:lvl4pPr marL="696595" indent="0">
              <a:buNone/>
              <a:defRPr sz="1015"/>
            </a:lvl4pPr>
            <a:lvl5pPr marL="929005" indent="0">
              <a:buNone/>
              <a:defRPr sz="1015"/>
            </a:lvl5pPr>
            <a:lvl6pPr marL="1160780" indent="0">
              <a:buNone/>
              <a:defRPr sz="1015"/>
            </a:lvl6pPr>
            <a:lvl7pPr marL="1393190" indent="0">
              <a:buNone/>
              <a:defRPr sz="1015"/>
            </a:lvl7pPr>
            <a:lvl8pPr marL="1625600" indent="0">
              <a:buNone/>
              <a:defRPr sz="1015"/>
            </a:lvl8pPr>
            <a:lvl9pPr marL="1858010" indent="0">
              <a:buNone/>
              <a:defRPr sz="101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0302" y="2737508"/>
            <a:ext cx="2786539" cy="410505"/>
          </a:xfrm>
        </p:spPr>
        <p:txBody>
          <a:bodyPr/>
          <a:lstStyle>
            <a:lvl1pPr marL="0" indent="0">
              <a:buNone/>
              <a:defRPr sz="710"/>
            </a:lvl1pPr>
            <a:lvl2pPr marL="232410" indent="0">
              <a:buNone/>
              <a:defRPr sz="610"/>
            </a:lvl2pPr>
            <a:lvl3pPr marL="464185" indent="0">
              <a:buNone/>
              <a:defRPr sz="510"/>
            </a:lvl3pPr>
            <a:lvl4pPr marL="696595" indent="0">
              <a:buNone/>
              <a:defRPr sz="455"/>
            </a:lvl4pPr>
            <a:lvl5pPr marL="929005" indent="0">
              <a:buNone/>
              <a:defRPr sz="455"/>
            </a:lvl5pPr>
            <a:lvl6pPr marL="1160780" indent="0">
              <a:buNone/>
              <a:defRPr sz="455"/>
            </a:lvl6pPr>
            <a:lvl7pPr marL="1393190" indent="0">
              <a:buNone/>
              <a:defRPr sz="455"/>
            </a:lvl7pPr>
            <a:lvl8pPr marL="1625600" indent="0">
              <a:buNone/>
              <a:defRPr sz="455"/>
            </a:lvl8pPr>
            <a:lvl9pPr marL="1858010" indent="0">
              <a:buNone/>
              <a:defRPr sz="45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26" Type="http://schemas.openxmlformats.org/officeDocument/2006/relationships/image" Target="../media/image14.sv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svg"/><Relationship Id="rId25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Relationship Id="rId22" Type="http://schemas.openxmlformats.org/officeDocument/2006/relationships/image" Target="../media/image10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212" y="140074"/>
            <a:ext cx="4179808" cy="582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212" y="816152"/>
            <a:ext cx="4179808" cy="2308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2212" y="3241935"/>
            <a:ext cx="1083654" cy="1862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6779" y="3241935"/>
            <a:ext cx="1470673" cy="1862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28366" y="3241935"/>
            <a:ext cx="1083654" cy="1862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-1" y="10964"/>
            <a:ext cx="9288463" cy="522476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9222" b="-9222"/>
            </a:stretch>
          </a:blipFill>
        </p:spPr>
        <p:txBody>
          <a:bodyPr/>
          <a:lstStyle/>
          <a:p>
            <a:endParaRPr lang="en-ID" sz="710"/>
          </a:p>
        </p:txBody>
      </p:sp>
      <p:sp>
        <p:nvSpPr>
          <p:cNvPr id="11" name="Freeform 4"/>
          <p:cNvSpPr/>
          <p:nvPr userDrawn="1"/>
        </p:nvSpPr>
        <p:spPr>
          <a:xfrm>
            <a:off x="7438614" y="198566"/>
            <a:ext cx="803241" cy="826839"/>
          </a:xfrm>
          <a:custGeom>
            <a:avLst/>
            <a:gdLst/>
            <a:ahLst/>
            <a:cxnLst/>
            <a:rect l="l" t="t" r="r" b="b"/>
            <a:pathLst>
              <a:path w="2291754" h="3618559">
                <a:moveTo>
                  <a:pt x="0" y="0"/>
                </a:moveTo>
                <a:lnTo>
                  <a:pt x="2291754" y="0"/>
                </a:lnTo>
                <a:lnTo>
                  <a:pt x="2291754" y="3618559"/>
                </a:lnTo>
                <a:lnTo>
                  <a:pt x="0" y="36185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465"/>
          </a:p>
        </p:txBody>
      </p:sp>
      <p:sp>
        <p:nvSpPr>
          <p:cNvPr id="16" name="Freeform 18"/>
          <p:cNvSpPr/>
          <p:nvPr userDrawn="1"/>
        </p:nvSpPr>
        <p:spPr>
          <a:xfrm>
            <a:off x="8828877" y="-73252"/>
            <a:ext cx="422570" cy="1713123"/>
          </a:xfrm>
          <a:custGeom>
            <a:avLst/>
            <a:gdLst/>
            <a:ahLst/>
            <a:cxnLst/>
            <a:rect l="l" t="t" r="r" b="b"/>
            <a:pathLst>
              <a:path w="831996" h="3372957">
                <a:moveTo>
                  <a:pt x="0" y="0"/>
                </a:moveTo>
                <a:lnTo>
                  <a:pt x="831996" y="0"/>
                </a:lnTo>
                <a:lnTo>
                  <a:pt x="831996" y="3372957"/>
                </a:lnTo>
                <a:lnTo>
                  <a:pt x="0" y="337295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465"/>
          </a:p>
        </p:txBody>
      </p:sp>
      <p:sp>
        <p:nvSpPr>
          <p:cNvPr id="10" name="Freeform 3"/>
          <p:cNvSpPr/>
          <p:nvPr userDrawn="1"/>
        </p:nvSpPr>
        <p:spPr>
          <a:xfrm rot="-10800000">
            <a:off x="5465597" y="-20745"/>
            <a:ext cx="3833068" cy="1115081"/>
          </a:xfrm>
          <a:custGeom>
            <a:avLst/>
            <a:gdLst/>
            <a:ahLst/>
            <a:cxnLst/>
            <a:rect l="l" t="t" r="r" b="b"/>
            <a:pathLst>
              <a:path w="12879516" h="2999854">
                <a:moveTo>
                  <a:pt x="0" y="0"/>
                </a:moveTo>
                <a:lnTo>
                  <a:pt x="12879516" y="0"/>
                </a:lnTo>
                <a:lnTo>
                  <a:pt x="12879516" y="2999854"/>
                </a:lnTo>
                <a:lnTo>
                  <a:pt x="0" y="299985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71598" t="-13148" r="1095" b="-23490"/>
            </a:stretch>
          </a:blipFill>
        </p:spPr>
        <p:txBody>
          <a:bodyPr/>
          <a:lstStyle/>
          <a:p>
            <a:endParaRPr lang="en-ID" sz="465" dirty="0"/>
          </a:p>
        </p:txBody>
      </p:sp>
      <p:sp>
        <p:nvSpPr>
          <p:cNvPr id="15" name="Freeform 14"/>
          <p:cNvSpPr/>
          <p:nvPr userDrawn="1"/>
        </p:nvSpPr>
        <p:spPr>
          <a:xfrm>
            <a:off x="-2" y="3939218"/>
            <a:ext cx="2240625" cy="1328214"/>
          </a:xfrm>
          <a:custGeom>
            <a:avLst/>
            <a:gdLst/>
            <a:ahLst/>
            <a:cxnLst/>
            <a:rect l="l" t="t" r="r" b="b"/>
            <a:pathLst>
              <a:path w="4798372" h="2615113">
                <a:moveTo>
                  <a:pt x="0" y="0"/>
                </a:moveTo>
                <a:lnTo>
                  <a:pt x="4798372" y="0"/>
                </a:lnTo>
                <a:lnTo>
                  <a:pt x="4798372" y="2615113"/>
                </a:lnTo>
                <a:lnTo>
                  <a:pt x="0" y="261511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8768"/>
            </a:stretch>
          </a:blipFill>
        </p:spPr>
        <p:txBody>
          <a:bodyPr/>
          <a:lstStyle/>
          <a:p>
            <a:endParaRPr lang="en-ID" sz="465" dirty="0"/>
          </a:p>
        </p:txBody>
      </p:sp>
      <p:grpSp>
        <p:nvGrpSpPr>
          <p:cNvPr id="17" name="Group 17"/>
          <p:cNvGrpSpPr/>
          <p:nvPr userDrawn="1"/>
        </p:nvGrpSpPr>
        <p:grpSpPr>
          <a:xfrm>
            <a:off x="7530793" y="3939218"/>
            <a:ext cx="2009544" cy="200954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EBCA3F"/>
              </a:solidFill>
              <a:prstDash val="solid"/>
              <a:miter/>
            </a:ln>
          </p:spPr>
          <p:txBody>
            <a:bodyPr/>
            <a:lstStyle/>
            <a:p>
              <a:endParaRPr lang="en-ID" sz="465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algn="ctr">
                <a:lnSpc>
                  <a:spcPts val="1270"/>
                </a:lnSpc>
              </a:pPr>
              <a:endParaRPr sz="465"/>
            </a:p>
          </p:txBody>
        </p:sp>
      </p:grpSp>
      <p:sp>
        <p:nvSpPr>
          <p:cNvPr id="12" name="Freeform 7"/>
          <p:cNvSpPr/>
          <p:nvPr userDrawn="1"/>
        </p:nvSpPr>
        <p:spPr>
          <a:xfrm>
            <a:off x="70413" y="529065"/>
            <a:ext cx="402553" cy="1110806"/>
          </a:xfrm>
          <a:custGeom>
            <a:avLst/>
            <a:gdLst/>
            <a:ahLst/>
            <a:cxnLst/>
            <a:rect l="l" t="t" r="r" b="b"/>
            <a:pathLst>
              <a:path w="1365369" h="4783774">
                <a:moveTo>
                  <a:pt x="0" y="0"/>
                </a:moveTo>
                <a:lnTo>
                  <a:pt x="1365368" y="0"/>
                </a:lnTo>
                <a:lnTo>
                  <a:pt x="1365368" y="4783774"/>
                </a:lnTo>
                <a:lnTo>
                  <a:pt x="0" y="478377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D" sz="465"/>
          </a:p>
        </p:txBody>
      </p:sp>
      <p:sp>
        <p:nvSpPr>
          <p:cNvPr id="8" name="Freeform 32"/>
          <p:cNvSpPr/>
          <p:nvPr userDrawn="1"/>
        </p:nvSpPr>
        <p:spPr>
          <a:xfrm>
            <a:off x="101019" y="108366"/>
            <a:ext cx="571377" cy="380916"/>
          </a:xfrm>
          <a:custGeom>
            <a:avLst/>
            <a:gdLst/>
            <a:ahLst/>
            <a:cxnLst/>
            <a:rect l="l" t="t" r="r" b="b"/>
            <a:pathLst>
              <a:path w="1124981" h="749983">
                <a:moveTo>
                  <a:pt x="0" y="0"/>
                </a:moveTo>
                <a:lnTo>
                  <a:pt x="1124981" y="0"/>
                </a:lnTo>
                <a:lnTo>
                  <a:pt x="1124981" y="749984"/>
                </a:lnTo>
                <a:lnTo>
                  <a:pt x="0" y="74998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29202" b="-20798"/>
            </a:stretch>
          </a:blipFill>
        </p:spPr>
        <p:txBody>
          <a:bodyPr/>
          <a:lstStyle/>
          <a:p>
            <a:endParaRPr lang="en-ID" sz="465"/>
          </a:p>
        </p:txBody>
      </p:sp>
      <p:sp>
        <p:nvSpPr>
          <p:cNvPr id="9" name="Freeform 33"/>
          <p:cNvSpPr/>
          <p:nvPr userDrawn="1"/>
        </p:nvSpPr>
        <p:spPr>
          <a:xfrm>
            <a:off x="682599" y="50784"/>
            <a:ext cx="496080" cy="496080"/>
          </a:xfrm>
          <a:custGeom>
            <a:avLst/>
            <a:gdLst/>
            <a:ahLst/>
            <a:cxnLst/>
            <a:rect l="l" t="t" r="r" b="b"/>
            <a:pathLst>
              <a:path w="976730" h="976730">
                <a:moveTo>
                  <a:pt x="0" y="0"/>
                </a:moveTo>
                <a:lnTo>
                  <a:pt x="976729" y="0"/>
                </a:lnTo>
                <a:lnTo>
                  <a:pt x="976729" y="976729"/>
                </a:lnTo>
                <a:lnTo>
                  <a:pt x="0" y="976729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ID" sz="465"/>
          </a:p>
        </p:txBody>
      </p:sp>
      <p:sp>
        <p:nvSpPr>
          <p:cNvPr id="13" name="Freeform 18"/>
          <p:cNvSpPr/>
          <p:nvPr userDrawn="1"/>
        </p:nvSpPr>
        <p:spPr>
          <a:xfrm flipH="1">
            <a:off x="6138183" y="3981884"/>
            <a:ext cx="3162009" cy="1264804"/>
          </a:xfrm>
          <a:custGeom>
            <a:avLst/>
            <a:gdLst/>
            <a:ahLst/>
            <a:cxnLst/>
            <a:rect l="l" t="t" r="r" b="b"/>
            <a:pathLst>
              <a:path w="6225662" h="2490265">
                <a:moveTo>
                  <a:pt x="6225662" y="0"/>
                </a:moveTo>
                <a:lnTo>
                  <a:pt x="0" y="0"/>
                </a:lnTo>
                <a:lnTo>
                  <a:pt x="0" y="2490265"/>
                </a:lnTo>
                <a:lnTo>
                  <a:pt x="6225662" y="2490265"/>
                </a:lnTo>
                <a:lnTo>
                  <a:pt x="6225662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465">
              <a:latin typeface="Aptos" panose="020B00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64185" rtl="0" eaLnBrk="1" latinLnBrk="0" hangingPunct="1">
        <a:spcBef>
          <a:spcPct val="0"/>
        </a:spcBef>
        <a:buNone/>
        <a:defRPr sz="22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3990" indent="-173990" algn="l" defTabSz="4641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indent="-145415" algn="l" defTabSz="464185" rtl="0" eaLnBrk="1" latinLnBrk="0" hangingPunct="1">
        <a:spcBef>
          <a:spcPct val="20000"/>
        </a:spcBef>
        <a:buFont typeface="Arial" panose="020B0604020202020204" pitchFamily="34" charset="0"/>
        <a:buChar char="–"/>
        <a:defRPr sz="1420" kern="1200">
          <a:solidFill>
            <a:schemeClr val="tx1"/>
          </a:solidFill>
          <a:latin typeface="+mn-lt"/>
          <a:ea typeface="+mn-ea"/>
          <a:cs typeface="+mn-cs"/>
        </a:defRPr>
      </a:lvl2pPr>
      <a:lvl3pPr marL="580390" indent="-116205" algn="l" defTabSz="4641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20" kern="1200">
          <a:solidFill>
            <a:schemeClr val="tx1"/>
          </a:solidFill>
          <a:latin typeface="+mn-lt"/>
          <a:ea typeface="+mn-ea"/>
          <a:cs typeface="+mn-cs"/>
        </a:defRPr>
      </a:lvl3pPr>
      <a:lvl4pPr marL="812800" indent="-116205" algn="l" defTabSz="464185" rtl="0" eaLnBrk="1" latinLnBrk="0" hangingPunct="1">
        <a:spcBef>
          <a:spcPct val="20000"/>
        </a:spcBef>
        <a:buFont typeface="Arial" panose="020B0604020202020204" pitchFamily="34" charset="0"/>
        <a:buChar char="–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45210" indent="-116205" algn="l" defTabSz="464185" rtl="0" eaLnBrk="1" latinLnBrk="0" hangingPunct="1">
        <a:spcBef>
          <a:spcPct val="20000"/>
        </a:spcBef>
        <a:buFont typeface="Arial" panose="020B0604020202020204" pitchFamily="34" charset="0"/>
        <a:buChar char="»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76985" indent="-116205" algn="l" defTabSz="4641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09395" indent="-116205" algn="l" defTabSz="4641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741805" indent="-116205" algn="l" defTabSz="4641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1973580" indent="-116205" algn="l" defTabSz="4641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64185" rtl="0" eaLnBrk="1" latinLnBrk="0" hangingPunct="1">
        <a:defRPr sz="915" kern="1200">
          <a:solidFill>
            <a:schemeClr val="tx1"/>
          </a:solidFill>
          <a:latin typeface="+mn-lt"/>
          <a:ea typeface="+mn-ea"/>
          <a:cs typeface="+mn-cs"/>
        </a:defRPr>
      </a:lvl1pPr>
      <a:lvl2pPr marL="232410" algn="l" defTabSz="464185" rtl="0" eaLnBrk="1" latinLnBrk="0" hangingPunct="1">
        <a:defRPr sz="915" kern="1200">
          <a:solidFill>
            <a:schemeClr val="tx1"/>
          </a:solidFill>
          <a:latin typeface="+mn-lt"/>
          <a:ea typeface="+mn-ea"/>
          <a:cs typeface="+mn-cs"/>
        </a:defRPr>
      </a:lvl2pPr>
      <a:lvl3pPr marL="464185" algn="l" defTabSz="464185" rtl="0" eaLnBrk="1" latinLnBrk="0" hangingPunct="1">
        <a:defRPr sz="915" kern="1200">
          <a:solidFill>
            <a:schemeClr val="tx1"/>
          </a:solidFill>
          <a:latin typeface="+mn-lt"/>
          <a:ea typeface="+mn-ea"/>
          <a:cs typeface="+mn-cs"/>
        </a:defRPr>
      </a:lvl3pPr>
      <a:lvl4pPr marL="696595" algn="l" defTabSz="464185" rtl="0" eaLnBrk="1" latinLnBrk="0" hangingPunct="1">
        <a:defRPr sz="915" kern="1200">
          <a:solidFill>
            <a:schemeClr val="tx1"/>
          </a:solidFill>
          <a:latin typeface="+mn-lt"/>
          <a:ea typeface="+mn-ea"/>
          <a:cs typeface="+mn-cs"/>
        </a:defRPr>
      </a:lvl4pPr>
      <a:lvl5pPr marL="929005" algn="l" defTabSz="464185" rtl="0" eaLnBrk="1" latinLnBrk="0" hangingPunct="1">
        <a:defRPr sz="915" kern="1200">
          <a:solidFill>
            <a:schemeClr val="tx1"/>
          </a:solidFill>
          <a:latin typeface="+mn-lt"/>
          <a:ea typeface="+mn-ea"/>
          <a:cs typeface="+mn-cs"/>
        </a:defRPr>
      </a:lvl5pPr>
      <a:lvl6pPr marL="1160780" algn="l" defTabSz="464185" rtl="0" eaLnBrk="1" latinLnBrk="0" hangingPunct="1">
        <a:defRPr sz="915" kern="1200">
          <a:solidFill>
            <a:schemeClr val="tx1"/>
          </a:solidFill>
          <a:latin typeface="+mn-lt"/>
          <a:ea typeface="+mn-ea"/>
          <a:cs typeface="+mn-cs"/>
        </a:defRPr>
      </a:lvl6pPr>
      <a:lvl7pPr marL="1393190" algn="l" defTabSz="464185" rtl="0" eaLnBrk="1" latinLnBrk="0" hangingPunct="1">
        <a:defRPr sz="915" kern="1200">
          <a:solidFill>
            <a:schemeClr val="tx1"/>
          </a:solidFill>
          <a:latin typeface="+mn-lt"/>
          <a:ea typeface="+mn-ea"/>
          <a:cs typeface="+mn-cs"/>
        </a:defRPr>
      </a:lvl7pPr>
      <a:lvl8pPr marL="1625600" algn="l" defTabSz="464185" rtl="0" eaLnBrk="1" latinLnBrk="0" hangingPunct="1">
        <a:defRPr sz="915" kern="1200">
          <a:solidFill>
            <a:schemeClr val="tx1"/>
          </a:solidFill>
          <a:latin typeface="+mn-lt"/>
          <a:ea typeface="+mn-ea"/>
          <a:cs typeface="+mn-cs"/>
        </a:defRPr>
      </a:lvl8pPr>
      <a:lvl9pPr marL="1858010" algn="l" defTabSz="464185" rtl="0" eaLnBrk="1" latinLnBrk="0" hangingPunct="1">
        <a:defRPr sz="9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1.png"/><Relationship Id="rId5" Type="http://schemas.openxmlformats.org/officeDocument/2006/relationships/image" Target="../media/image16.svg"/><Relationship Id="rId10" Type="http://schemas.openxmlformats.org/officeDocument/2006/relationships/image" Target="../media/image20.sv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chart" Target="../charts/chart1.xml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chart" Target="../charts/chart3.xml"/><Relationship Id="rId5" Type="http://schemas.openxmlformats.org/officeDocument/2006/relationships/image" Target="../media/image75.png"/><Relationship Id="rId10" Type="http://schemas.openxmlformats.org/officeDocument/2006/relationships/image" Target="../media/image78.png"/><Relationship Id="rId4" Type="http://schemas.openxmlformats.org/officeDocument/2006/relationships/image" Target="../media/image74.png"/><Relationship Id="rId9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7.jpe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10" Type="http://schemas.openxmlformats.org/officeDocument/2006/relationships/image" Target="../media/image86.jpe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79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95.png"/><Relationship Id="rId10" Type="http://schemas.openxmlformats.org/officeDocument/2006/relationships/image" Target="../media/image87.jpeg"/><Relationship Id="rId4" Type="http://schemas.openxmlformats.org/officeDocument/2006/relationships/image" Target="../media/image80.png"/><Relationship Id="rId9" Type="http://schemas.openxmlformats.org/officeDocument/2006/relationships/image" Target="../media/image86.jpeg"/><Relationship Id="rId14" Type="http://schemas.openxmlformats.org/officeDocument/2006/relationships/image" Target="../media/image9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13" Type="http://schemas.openxmlformats.org/officeDocument/2006/relationships/image" Target="../media/image102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0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00.png"/><Relationship Id="rId5" Type="http://schemas.openxmlformats.org/officeDocument/2006/relationships/tags" Target="../tags/tag5.xml"/><Relationship Id="rId10" Type="http://schemas.openxmlformats.org/officeDocument/2006/relationships/image" Target="../media/image99.png"/><Relationship Id="rId4" Type="http://schemas.openxmlformats.org/officeDocument/2006/relationships/tags" Target="../tags/tag4.xml"/><Relationship Id="rId9" Type="http://schemas.openxmlformats.org/officeDocument/2006/relationships/image" Target="../media/image9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26.svg"/><Relationship Id="rId7" Type="http://schemas.openxmlformats.org/officeDocument/2006/relationships/image" Target="../media/image130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8.svg"/><Relationship Id="rId4" Type="http://schemas.openxmlformats.org/officeDocument/2006/relationships/image" Target="../media/image127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8.png"/><Relationship Id="rId5" Type="http://schemas.openxmlformats.org/officeDocument/2006/relationships/image" Target="../media/image52.jpeg"/><Relationship Id="rId10" Type="http://schemas.openxmlformats.org/officeDocument/2006/relationships/image" Target="../media/image57.pn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jpeg"/><Relationship Id="rId18" Type="http://schemas.openxmlformats.org/officeDocument/2006/relationships/image" Target="../media/image73.png"/><Relationship Id="rId3" Type="http://schemas.openxmlformats.org/officeDocument/2006/relationships/image" Target="../media/image61.pn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6.jpeg"/><Relationship Id="rId5" Type="http://schemas.openxmlformats.org/officeDocument/2006/relationships/image" Target="../media/image4.png"/><Relationship Id="rId15" Type="http://schemas.openxmlformats.org/officeDocument/2006/relationships/image" Target="../media/image70.png"/><Relationship Id="rId10" Type="http://schemas.openxmlformats.org/officeDocument/2006/relationships/image" Target="../media/image65.jpeg"/><Relationship Id="rId4" Type="http://schemas.microsoft.com/office/2007/relationships/hdphoto" Target="../media/hdphoto2.wdp"/><Relationship Id="rId9" Type="http://schemas.openxmlformats.org/officeDocument/2006/relationships/image" Target="../media/image64.jpeg"/><Relationship Id="rId1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182" y="-43186"/>
            <a:ext cx="9380763" cy="535075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ID" sz="465"/>
          </a:p>
        </p:txBody>
      </p:sp>
      <p:sp>
        <p:nvSpPr>
          <p:cNvPr id="28" name="Oval 27"/>
          <p:cNvSpPr/>
          <p:nvPr/>
        </p:nvSpPr>
        <p:spPr>
          <a:xfrm>
            <a:off x="151765" y="650875"/>
            <a:ext cx="4414520" cy="420687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45770" y="715010"/>
            <a:ext cx="4121150" cy="409892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2064"/>
            </a:solidFill>
          </p:spPr>
          <p:txBody>
            <a:bodyPr/>
            <a:lstStyle/>
            <a:p>
              <a:endParaRPr lang="en-ID" sz="465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algn="ctr">
                <a:lnSpc>
                  <a:spcPts val="1270"/>
                </a:lnSpc>
              </a:pPr>
              <a:endParaRPr sz="465"/>
            </a:p>
          </p:txBody>
        </p:sp>
      </p:grpSp>
      <p:sp>
        <p:nvSpPr>
          <p:cNvPr id="6" name="Freeform 6"/>
          <p:cNvSpPr/>
          <p:nvPr/>
        </p:nvSpPr>
        <p:spPr>
          <a:xfrm>
            <a:off x="503084" y="-466159"/>
            <a:ext cx="877760" cy="2089904"/>
          </a:xfrm>
          <a:custGeom>
            <a:avLst/>
            <a:gdLst/>
            <a:ahLst/>
            <a:cxnLst/>
            <a:rect l="l" t="t" r="r" b="b"/>
            <a:pathLst>
              <a:path w="1728216" h="4114800">
                <a:moveTo>
                  <a:pt x="0" y="0"/>
                </a:moveTo>
                <a:lnTo>
                  <a:pt x="1728216" y="0"/>
                </a:lnTo>
                <a:lnTo>
                  <a:pt x="17282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D" sz="465"/>
          </a:p>
        </p:txBody>
      </p:sp>
      <p:sp>
        <p:nvSpPr>
          <p:cNvPr id="10" name="Freeform 10"/>
          <p:cNvSpPr/>
          <p:nvPr/>
        </p:nvSpPr>
        <p:spPr>
          <a:xfrm>
            <a:off x="-4071" y="3970463"/>
            <a:ext cx="2437090" cy="1328214"/>
          </a:xfrm>
          <a:custGeom>
            <a:avLst/>
            <a:gdLst/>
            <a:ahLst/>
            <a:cxnLst/>
            <a:rect l="l" t="t" r="r" b="b"/>
            <a:pathLst>
              <a:path w="4798372" h="2615113">
                <a:moveTo>
                  <a:pt x="0" y="0"/>
                </a:moveTo>
                <a:lnTo>
                  <a:pt x="4798372" y="0"/>
                </a:lnTo>
                <a:lnTo>
                  <a:pt x="4798372" y="2615113"/>
                </a:lnTo>
                <a:lnTo>
                  <a:pt x="0" y="26151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ID" sz="465"/>
          </a:p>
        </p:txBody>
      </p:sp>
      <p:sp>
        <p:nvSpPr>
          <p:cNvPr id="11" name="Freeform 11"/>
          <p:cNvSpPr/>
          <p:nvPr/>
        </p:nvSpPr>
        <p:spPr>
          <a:xfrm flipH="1">
            <a:off x="6690474" y="4017329"/>
            <a:ext cx="2597989" cy="1273015"/>
          </a:xfrm>
          <a:custGeom>
            <a:avLst/>
            <a:gdLst/>
            <a:ahLst/>
            <a:cxnLst/>
            <a:rect l="l" t="t" r="r" b="b"/>
            <a:pathLst>
              <a:path w="5115165" h="2506431">
                <a:moveTo>
                  <a:pt x="5115165" y="0"/>
                </a:moveTo>
                <a:lnTo>
                  <a:pt x="0" y="0"/>
                </a:lnTo>
                <a:lnTo>
                  <a:pt x="0" y="2506431"/>
                </a:lnTo>
                <a:lnTo>
                  <a:pt x="5115165" y="2506431"/>
                </a:lnTo>
                <a:lnTo>
                  <a:pt x="5115165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ID" sz="465"/>
          </a:p>
        </p:txBody>
      </p:sp>
      <p:grpSp>
        <p:nvGrpSpPr>
          <p:cNvPr id="12" name="Group 12"/>
          <p:cNvGrpSpPr/>
          <p:nvPr/>
        </p:nvGrpSpPr>
        <p:grpSpPr>
          <a:xfrm>
            <a:off x="-325188" y="-2731413"/>
            <a:ext cx="3079324" cy="307932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EBCA3F"/>
              </a:solidFill>
              <a:prstDash val="solid"/>
              <a:miter/>
            </a:ln>
          </p:spPr>
          <p:txBody>
            <a:bodyPr/>
            <a:lstStyle/>
            <a:p>
              <a:endParaRPr lang="en-ID" sz="465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algn="ctr">
                <a:lnSpc>
                  <a:spcPts val="1270"/>
                </a:lnSpc>
              </a:pPr>
              <a:endParaRPr sz="465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36494" y="-2545884"/>
            <a:ext cx="3079324" cy="3079324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EBCA3F"/>
              </a:solidFill>
              <a:prstDash val="solid"/>
              <a:miter/>
            </a:ln>
          </p:spPr>
          <p:txBody>
            <a:bodyPr/>
            <a:lstStyle/>
            <a:p>
              <a:endParaRPr lang="en-ID" sz="465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algn="ctr">
                <a:lnSpc>
                  <a:spcPts val="1270"/>
                </a:lnSpc>
              </a:pPr>
              <a:endParaRPr sz="465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45770" y="871220"/>
            <a:ext cx="3883025" cy="3805555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17997" r="-59780"/>
              </a:stretch>
            </a:blipFill>
          </p:spPr>
          <p:txBody>
            <a:bodyPr/>
            <a:lstStyle/>
            <a:p>
              <a:endParaRPr lang="en-ID" sz="465"/>
            </a:p>
          </p:txBody>
        </p:sp>
      </p:grpSp>
      <p:sp>
        <p:nvSpPr>
          <p:cNvPr id="20" name="Freeform 20"/>
          <p:cNvSpPr/>
          <p:nvPr/>
        </p:nvSpPr>
        <p:spPr>
          <a:xfrm>
            <a:off x="1573795" y="10964"/>
            <a:ext cx="1602041" cy="1612793"/>
          </a:xfrm>
          <a:custGeom>
            <a:avLst/>
            <a:gdLst/>
            <a:ahLst/>
            <a:cxnLst/>
            <a:rect l="l" t="t" r="r" b="b"/>
            <a:pathLst>
              <a:path w="3154249" h="3175418">
                <a:moveTo>
                  <a:pt x="0" y="0"/>
                </a:moveTo>
                <a:lnTo>
                  <a:pt x="3154249" y="0"/>
                </a:lnTo>
                <a:lnTo>
                  <a:pt x="3154249" y="3175418"/>
                </a:lnTo>
                <a:lnTo>
                  <a:pt x="0" y="31754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465"/>
          </a:p>
        </p:txBody>
      </p:sp>
      <p:sp>
        <p:nvSpPr>
          <p:cNvPr id="21" name="Freeform 21"/>
          <p:cNvSpPr/>
          <p:nvPr/>
        </p:nvSpPr>
        <p:spPr>
          <a:xfrm>
            <a:off x="5333596" y="107804"/>
            <a:ext cx="1856376" cy="715375"/>
          </a:xfrm>
          <a:custGeom>
            <a:avLst/>
            <a:gdLst/>
            <a:ahLst/>
            <a:cxnLst/>
            <a:rect l="l" t="t" r="r" b="b"/>
            <a:pathLst>
              <a:path w="3062132" h="1257534">
                <a:moveTo>
                  <a:pt x="0" y="0"/>
                </a:moveTo>
                <a:lnTo>
                  <a:pt x="3062132" y="0"/>
                </a:lnTo>
                <a:lnTo>
                  <a:pt x="3062132" y="1257535"/>
                </a:lnTo>
                <a:lnTo>
                  <a:pt x="0" y="125753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72275" b="-66800"/>
            </a:stretch>
          </a:blipFill>
        </p:spPr>
        <p:txBody>
          <a:bodyPr/>
          <a:lstStyle/>
          <a:p>
            <a:endParaRPr lang="en-ID" sz="465"/>
          </a:p>
        </p:txBody>
      </p:sp>
      <p:sp>
        <p:nvSpPr>
          <p:cNvPr id="22" name="Freeform 22"/>
          <p:cNvSpPr/>
          <p:nvPr/>
        </p:nvSpPr>
        <p:spPr>
          <a:xfrm>
            <a:off x="7345180" y="107805"/>
            <a:ext cx="746241" cy="762939"/>
          </a:xfrm>
          <a:custGeom>
            <a:avLst/>
            <a:gdLst/>
            <a:ahLst/>
            <a:cxnLst/>
            <a:rect l="l" t="t" r="r" b="b"/>
            <a:pathLst>
              <a:path w="1374810" h="1374810">
                <a:moveTo>
                  <a:pt x="0" y="0"/>
                </a:moveTo>
                <a:lnTo>
                  <a:pt x="1374809" y="0"/>
                </a:lnTo>
                <a:lnTo>
                  <a:pt x="1374809" y="1374810"/>
                </a:lnTo>
                <a:lnTo>
                  <a:pt x="0" y="13748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ID" sz="465"/>
          </a:p>
        </p:txBody>
      </p:sp>
      <p:sp>
        <p:nvSpPr>
          <p:cNvPr id="23" name="Freeform 23"/>
          <p:cNvSpPr/>
          <p:nvPr/>
        </p:nvSpPr>
        <p:spPr>
          <a:xfrm>
            <a:off x="8199620" y="148203"/>
            <a:ext cx="921943" cy="633260"/>
          </a:xfrm>
          <a:custGeom>
            <a:avLst/>
            <a:gdLst/>
            <a:ahLst/>
            <a:cxnLst/>
            <a:rect l="l" t="t" r="r" b="b"/>
            <a:pathLst>
              <a:path w="1626136" h="1084085">
                <a:moveTo>
                  <a:pt x="0" y="0"/>
                </a:moveTo>
                <a:lnTo>
                  <a:pt x="1626136" y="0"/>
                </a:lnTo>
                <a:lnTo>
                  <a:pt x="1626136" y="1084085"/>
                </a:lnTo>
                <a:lnTo>
                  <a:pt x="0" y="108408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29202" b="-20798"/>
            </a:stretch>
          </a:blipFill>
        </p:spPr>
        <p:txBody>
          <a:bodyPr/>
          <a:lstStyle/>
          <a:p>
            <a:endParaRPr lang="en-ID" sz="465"/>
          </a:p>
        </p:txBody>
      </p:sp>
      <p:sp>
        <p:nvSpPr>
          <p:cNvPr id="24" name="TextBox 24"/>
          <p:cNvSpPr txBox="1"/>
          <p:nvPr/>
        </p:nvSpPr>
        <p:spPr>
          <a:xfrm>
            <a:off x="4566152" y="1130346"/>
            <a:ext cx="4653882" cy="1596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0"/>
              </a:lnSpc>
            </a:pPr>
            <a:r>
              <a:rPr lang="en-US" sz="2400" dirty="0" err="1">
                <a:solidFill>
                  <a:srgbClr val="2A2A2A"/>
                </a:solidFill>
                <a:latin typeface="Berkshire Swash" panose="02000505000000020003" charset="0"/>
                <a:ea typeface="Berkshire Swash" panose="02000505000000020003"/>
                <a:cs typeface="Berkshire Swash" panose="02000505000000020003"/>
                <a:sym typeface="Berkshire Swash" panose="02000505000000020003"/>
              </a:rPr>
              <a:t>Menebar</a:t>
            </a:r>
            <a:r>
              <a:rPr lang="en-US" sz="2400" dirty="0">
                <a:solidFill>
                  <a:srgbClr val="2A2A2A"/>
                </a:solidFill>
                <a:latin typeface="Berkshire Swash" panose="02000505000000020003" charset="0"/>
                <a:ea typeface="Berkshire Swash" panose="02000505000000020003"/>
                <a:cs typeface="Berkshire Swash" panose="02000505000000020003"/>
                <a:sym typeface="Berkshire Swash" panose="02000505000000020003"/>
              </a:rPr>
              <a:t> Manfaat, </a:t>
            </a:r>
            <a:r>
              <a:rPr lang="en-US" sz="2400" dirty="0" err="1">
                <a:solidFill>
                  <a:srgbClr val="2A2A2A"/>
                </a:solidFill>
                <a:latin typeface="Berkshire Swash" panose="02000505000000020003" charset="0"/>
                <a:ea typeface="Berkshire Swash" panose="02000505000000020003"/>
                <a:cs typeface="Berkshire Swash" panose="02000505000000020003"/>
                <a:sym typeface="Berkshire Swash" panose="02000505000000020003"/>
              </a:rPr>
              <a:t>Membangun</a:t>
            </a:r>
            <a:r>
              <a:rPr lang="en-US" sz="2400" dirty="0">
                <a:solidFill>
                  <a:srgbClr val="2A2A2A"/>
                </a:solidFill>
                <a:latin typeface="Berkshire Swash" panose="02000505000000020003" charset="0"/>
                <a:ea typeface="Berkshire Swash" panose="02000505000000020003"/>
                <a:cs typeface="Berkshire Swash" panose="02000505000000020003"/>
                <a:sym typeface="Berkshire Swash" panose="02000505000000020003"/>
              </a:rPr>
              <a:t> </a:t>
            </a:r>
            <a:r>
              <a:rPr lang="en-US" sz="2400" dirty="0" err="1">
                <a:solidFill>
                  <a:srgbClr val="2A2A2A"/>
                </a:solidFill>
                <a:latin typeface="Berkshire Swash" panose="02000505000000020003" charset="0"/>
                <a:ea typeface="Berkshire Swash" panose="02000505000000020003"/>
                <a:cs typeface="Berkshire Swash" panose="02000505000000020003"/>
                <a:sym typeface="Berkshire Swash" panose="02000505000000020003"/>
              </a:rPr>
              <a:t>Sinergi</a:t>
            </a:r>
            <a:r>
              <a:rPr lang="en-US" sz="2400" dirty="0">
                <a:solidFill>
                  <a:srgbClr val="2A2A2A"/>
                </a:solidFill>
                <a:latin typeface="Berkshire Swash" panose="02000505000000020003" charset="0"/>
                <a:ea typeface="Berkshire Swash" panose="02000505000000020003"/>
                <a:cs typeface="Berkshire Swash" panose="02000505000000020003"/>
                <a:sym typeface="Berkshire Swash" panose="02000505000000020003"/>
              </a:rPr>
              <a:t>, dan </a:t>
            </a:r>
            <a:r>
              <a:rPr lang="en-US" sz="2400" dirty="0" err="1">
                <a:solidFill>
                  <a:srgbClr val="2A2A2A"/>
                </a:solidFill>
                <a:latin typeface="Berkshire Swash" panose="02000505000000020003" charset="0"/>
                <a:ea typeface="Berkshire Swash" panose="02000505000000020003"/>
                <a:cs typeface="Berkshire Swash" panose="02000505000000020003"/>
                <a:sym typeface="Berkshire Swash" panose="02000505000000020003"/>
              </a:rPr>
              <a:t>Memperkuat</a:t>
            </a:r>
            <a:r>
              <a:rPr lang="en-US" sz="2400" dirty="0">
                <a:solidFill>
                  <a:srgbClr val="2A2A2A"/>
                </a:solidFill>
                <a:latin typeface="Berkshire Swash" panose="02000505000000020003" charset="0"/>
                <a:ea typeface="Berkshire Swash" panose="02000505000000020003"/>
                <a:cs typeface="Berkshire Swash" panose="02000505000000020003"/>
                <a:sym typeface="Berkshire Swash" panose="02000505000000020003"/>
              </a:rPr>
              <a:t> </a:t>
            </a:r>
            <a:r>
              <a:rPr lang="en-US" sz="2400" dirty="0" err="1">
                <a:solidFill>
                  <a:srgbClr val="2A2A2A"/>
                </a:solidFill>
                <a:latin typeface="Berkshire Swash" panose="02000505000000020003" charset="0"/>
                <a:ea typeface="Berkshire Swash" panose="02000505000000020003"/>
                <a:cs typeface="Berkshire Swash" panose="02000505000000020003"/>
                <a:sym typeface="Berkshire Swash" panose="02000505000000020003"/>
              </a:rPr>
              <a:t>Ketaqwaan</a:t>
            </a:r>
            <a:r>
              <a:rPr lang="en-US" sz="2400" dirty="0">
                <a:solidFill>
                  <a:srgbClr val="2A2A2A"/>
                </a:solidFill>
                <a:latin typeface="Berkshire Swash" panose="02000505000000020003" charset="0"/>
                <a:ea typeface="Berkshire Swash" panose="02000505000000020003"/>
                <a:cs typeface="Berkshire Swash" panose="02000505000000020003"/>
                <a:sym typeface="Berkshire Swash" panose="02000505000000020003"/>
              </a:rPr>
              <a:t> di </a:t>
            </a:r>
            <a:r>
              <a:rPr lang="en-US" sz="2400" dirty="0" err="1">
                <a:solidFill>
                  <a:srgbClr val="2A2A2A"/>
                </a:solidFill>
                <a:latin typeface="Berkshire Swash" panose="02000505000000020003" charset="0"/>
                <a:ea typeface="Berkshire Swash" panose="02000505000000020003"/>
                <a:cs typeface="Berkshire Swash" panose="02000505000000020003"/>
                <a:sym typeface="Berkshire Swash" panose="02000505000000020003"/>
              </a:rPr>
              <a:t>Lingkungan</a:t>
            </a:r>
            <a:r>
              <a:rPr lang="en-US" sz="2400" dirty="0">
                <a:solidFill>
                  <a:srgbClr val="2A2A2A"/>
                </a:solidFill>
                <a:latin typeface="Berkshire Swash" panose="02000505000000020003" charset="0"/>
                <a:ea typeface="Berkshire Swash" panose="02000505000000020003"/>
                <a:cs typeface="Berkshire Swash" panose="02000505000000020003"/>
                <a:sym typeface="Berkshire Swash" panose="02000505000000020003"/>
              </a:rPr>
              <a:t> Industri”​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955943" y="2771000"/>
            <a:ext cx="3996892" cy="1292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400" b="1" dirty="0">
                <a:solidFill>
                  <a:srgbClr val="2A2A2A"/>
                </a:solidFill>
                <a:latin typeface="Aptos" panose="020B0004020202020204" pitchFamily="34" charset="0"/>
                <a:ea typeface="Montserrat Bold" panose="00000800000000000000"/>
                <a:cs typeface="Montserrat Bold" panose="00000800000000000000"/>
                <a:sym typeface="Montserrat Bold" panose="00000800000000000000"/>
              </a:rPr>
              <a:t>​ </a:t>
            </a:r>
          </a:p>
          <a:p>
            <a:pPr algn="ctr"/>
            <a:r>
              <a:rPr lang="en-US" sz="1400" b="1" dirty="0" err="1">
                <a:solidFill>
                  <a:srgbClr val="2A2A2A"/>
                </a:solidFill>
                <a:latin typeface="Aptos" panose="020B0004020202020204" pitchFamily="34" charset="0"/>
                <a:ea typeface="Montserrat Bold" panose="00000800000000000000"/>
                <a:cs typeface="Montserrat Bold" panose="00000800000000000000"/>
                <a:sym typeface="Montserrat Bold" panose="00000800000000000000"/>
              </a:rPr>
              <a:t>Kontribusi</a:t>
            </a:r>
            <a:r>
              <a:rPr lang="en-US" sz="1400" b="1" dirty="0">
                <a:solidFill>
                  <a:srgbClr val="2A2A2A"/>
                </a:solidFill>
                <a:latin typeface="Aptos" panose="020B0004020202020204" pitchFamily="34" charset="0"/>
                <a:ea typeface="Montserrat Bold" panose="00000800000000000000"/>
                <a:cs typeface="Montserrat Bold" panose="00000800000000000000"/>
                <a:sym typeface="Montserrat Bold" panose="00000800000000000000"/>
              </a:rPr>
              <a:t> dan Program DKM Baitul </a:t>
            </a:r>
            <a:r>
              <a:rPr lang="en-US" sz="1400" b="1" dirty="0" err="1">
                <a:solidFill>
                  <a:srgbClr val="2A2A2A"/>
                </a:solidFill>
                <a:latin typeface="Aptos" panose="020B0004020202020204" pitchFamily="34" charset="0"/>
                <a:ea typeface="Montserrat Bold" panose="00000800000000000000"/>
                <a:cs typeface="Montserrat Bold" panose="00000800000000000000"/>
                <a:sym typeface="Montserrat Bold" panose="00000800000000000000"/>
              </a:rPr>
              <a:t>Muttaqiin</a:t>
            </a:r>
            <a:r>
              <a:rPr lang="en-US" sz="1400" b="1" dirty="0">
                <a:solidFill>
                  <a:srgbClr val="2A2A2A"/>
                </a:solidFill>
                <a:latin typeface="Aptos" panose="020B0004020202020204" pitchFamily="34" charset="0"/>
                <a:ea typeface="Montserrat Bold" panose="00000800000000000000"/>
                <a:cs typeface="Montserrat Bold" panose="00000800000000000000"/>
                <a:sym typeface="Montserrat Bold" panose="00000800000000000000"/>
              </a:rPr>
              <a:t> </a:t>
            </a:r>
            <a:r>
              <a:rPr lang="en-US" sz="1400" b="1" dirty="0" err="1">
                <a:solidFill>
                  <a:srgbClr val="2A2A2A"/>
                </a:solidFill>
                <a:latin typeface="Aptos" panose="020B0004020202020204" pitchFamily="34" charset="0"/>
                <a:ea typeface="Montserrat Bold" panose="00000800000000000000"/>
                <a:cs typeface="Montserrat Bold" panose="00000800000000000000"/>
                <a:sym typeface="Montserrat Bold" panose="00000800000000000000"/>
              </a:rPr>
              <a:t>dalam</a:t>
            </a:r>
            <a:r>
              <a:rPr lang="en-US" sz="1400" b="1" dirty="0">
                <a:solidFill>
                  <a:srgbClr val="2A2A2A"/>
                </a:solidFill>
                <a:latin typeface="Aptos" panose="020B0004020202020204" pitchFamily="34" charset="0"/>
                <a:ea typeface="Montserrat Bold" panose="00000800000000000000"/>
                <a:cs typeface="Montserrat Bold" panose="00000800000000000000"/>
                <a:sym typeface="Montserrat Bold" panose="00000800000000000000"/>
              </a:rPr>
              <a:t> </a:t>
            </a:r>
            <a:r>
              <a:rPr lang="en-US" sz="1400" b="1" dirty="0" err="1">
                <a:solidFill>
                  <a:srgbClr val="2A2A2A"/>
                </a:solidFill>
                <a:latin typeface="Aptos" panose="020B0004020202020204" pitchFamily="34" charset="0"/>
                <a:ea typeface="Montserrat Bold" panose="00000800000000000000"/>
                <a:cs typeface="Montserrat Bold" panose="00000800000000000000"/>
                <a:sym typeface="Montserrat Bold" panose="00000800000000000000"/>
              </a:rPr>
              <a:t>Mewujudkan</a:t>
            </a:r>
            <a:r>
              <a:rPr lang="en-US" sz="1400" b="1" dirty="0">
                <a:solidFill>
                  <a:srgbClr val="2A2A2A"/>
                </a:solidFill>
                <a:latin typeface="Aptos" panose="020B0004020202020204" pitchFamily="34" charset="0"/>
                <a:ea typeface="Montserrat Bold" panose="00000800000000000000"/>
                <a:cs typeface="Montserrat Bold" panose="00000800000000000000"/>
                <a:sym typeface="Montserrat Bold" panose="00000800000000000000"/>
              </a:rPr>
              <a:t> </a:t>
            </a:r>
            <a:r>
              <a:rPr lang="en-US" sz="1400" b="1" dirty="0" err="1">
                <a:solidFill>
                  <a:srgbClr val="2A2A2A"/>
                </a:solidFill>
                <a:latin typeface="Aptos" panose="020B0004020202020204" pitchFamily="34" charset="0"/>
                <a:ea typeface="Montserrat Bold" panose="00000800000000000000"/>
                <a:cs typeface="Montserrat Bold" panose="00000800000000000000"/>
                <a:sym typeface="Montserrat Bold" panose="00000800000000000000"/>
              </a:rPr>
              <a:t>Sinergi</a:t>
            </a:r>
            <a:r>
              <a:rPr lang="en-US" sz="1400" b="1" dirty="0">
                <a:solidFill>
                  <a:srgbClr val="2A2A2A"/>
                </a:solidFill>
                <a:latin typeface="Aptos" panose="020B0004020202020204" pitchFamily="34" charset="0"/>
                <a:ea typeface="Montserrat Bold" panose="00000800000000000000"/>
                <a:cs typeface="Montserrat Bold" panose="00000800000000000000"/>
                <a:sym typeface="Montserrat Bold" panose="00000800000000000000"/>
              </a:rPr>
              <a:t> dan </a:t>
            </a:r>
            <a:r>
              <a:rPr lang="en-US" sz="1400" b="1" dirty="0" err="1">
                <a:solidFill>
                  <a:srgbClr val="2A2A2A"/>
                </a:solidFill>
                <a:latin typeface="Aptos" panose="020B0004020202020204" pitchFamily="34" charset="0"/>
                <a:ea typeface="Montserrat Bold" panose="00000800000000000000"/>
                <a:cs typeface="Montserrat Bold" panose="00000800000000000000"/>
                <a:sym typeface="Montserrat Bold" panose="00000800000000000000"/>
              </a:rPr>
              <a:t>Kebermanfaatan</a:t>
            </a:r>
            <a:r>
              <a:rPr lang="en-US" sz="1400" b="1" dirty="0">
                <a:solidFill>
                  <a:srgbClr val="2A2A2A"/>
                </a:solidFill>
                <a:latin typeface="Aptos" panose="020B0004020202020204" pitchFamily="34" charset="0"/>
                <a:ea typeface="Montserrat Bold" panose="00000800000000000000"/>
                <a:cs typeface="Montserrat Bold" panose="00000800000000000000"/>
                <a:sym typeface="Montserrat Bold" panose="00000800000000000000"/>
              </a:rPr>
              <a:t> di </a:t>
            </a:r>
            <a:r>
              <a:rPr lang="en-US" sz="1400" b="1" dirty="0" err="1">
                <a:solidFill>
                  <a:srgbClr val="2A2A2A"/>
                </a:solidFill>
                <a:latin typeface="Aptos" panose="020B0004020202020204" pitchFamily="34" charset="0"/>
                <a:ea typeface="Montserrat Bold" panose="00000800000000000000"/>
                <a:cs typeface="Montserrat Bold" panose="00000800000000000000"/>
                <a:sym typeface="Montserrat Bold" panose="00000800000000000000"/>
              </a:rPr>
              <a:t>Lingkungan</a:t>
            </a:r>
            <a:r>
              <a:rPr lang="en-US" sz="1400" b="1" dirty="0">
                <a:solidFill>
                  <a:srgbClr val="2A2A2A"/>
                </a:solidFill>
                <a:latin typeface="Aptos" panose="020B0004020202020204" pitchFamily="34" charset="0"/>
                <a:ea typeface="Montserrat Bold" panose="00000800000000000000"/>
                <a:cs typeface="Montserrat Bold" panose="00000800000000000000"/>
                <a:sym typeface="Montserrat Bold" panose="00000800000000000000"/>
              </a:rPr>
              <a:t> Astra Group”​</a:t>
            </a:r>
          </a:p>
          <a:p>
            <a:pPr algn="ctr"/>
            <a:r>
              <a:rPr lang="en-US" sz="1400" b="1" dirty="0">
                <a:solidFill>
                  <a:srgbClr val="2A2A2A"/>
                </a:solidFill>
                <a:latin typeface="Aptos" panose="020B0004020202020204" pitchFamily="34" charset="0"/>
                <a:ea typeface="Montserrat Bold" panose="00000800000000000000"/>
                <a:cs typeface="Montserrat Bold" panose="00000800000000000000"/>
                <a:sym typeface="Montserrat Bold" panose="00000800000000000000"/>
              </a:rPr>
              <a:t>​</a:t>
            </a:r>
          </a:p>
          <a:p>
            <a:pPr algn="ctr">
              <a:spcBef>
                <a:spcPct val="0"/>
              </a:spcBef>
            </a:pPr>
            <a:endParaRPr lang="en-US" sz="1400" b="1" dirty="0">
              <a:solidFill>
                <a:srgbClr val="2A2A2A"/>
              </a:solidFill>
              <a:latin typeface="Aptos" panose="020B0004020202020204" pitchFamily="34" charset="0"/>
              <a:ea typeface="Montserrat Bold" panose="00000800000000000000"/>
              <a:cs typeface="Montserrat Bold" panose="00000800000000000000"/>
              <a:sym typeface="Montserrat Bold" panose="0000080000000000000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5367294" y="4128403"/>
            <a:ext cx="3047530" cy="548599"/>
            <a:chOff x="0" y="0"/>
            <a:chExt cx="1651310" cy="20363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51310" cy="203635"/>
            </a:xfrm>
            <a:custGeom>
              <a:avLst/>
              <a:gdLst/>
              <a:ahLst/>
              <a:cxnLst/>
              <a:rect l="l" t="t" r="r" b="b"/>
              <a:pathLst>
                <a:path w="1651310" h="203635">
                  <a:moveTo>
                    <a:pt x="61740" y="0"/>
                  </a:moveTo>
                  <a:lnTo>
                    <a:pt x="1589571" y="0"/>
                  </a:lnTo>
                  <a:cubicBezTo>
                    <a:pt x="1605945" y="0"/>
                    <a:pt x="1621649" y="6505"/>
                    <a:pt x="1633227" y="18083"/>
                  </a:cubicBezTo>
                  <a:cubicBezTo>
                    <a:pt x="1644806" y="29662"/>
                    <a:pt x="1651310" y="45365"/>
                    <a:pt x="1651310" y="61740"/>
                  </a:cubicBezTo>
                  <a:lnTo>
                    <a:pt x="1651310" y="141896"/>
                  </a:lnTo>
                  <a:cubicBezTo>
                    <a:pt x="1651310" y="158270"/>
                    <a:pt x="1644806" y="173974"/>
                    <a:pt x="1633227" y="185552"/>
                  </a:cubicBezTo>
                  <a:cubicBezTo>
                    <a:pt x="1621649" y="197131"/>
                    <a:pt x="1605945" y="203635"/>
                    <a:pt x="1589571" y="203635"/>
                  </a:cubicBezTo>
                  <a:lnTo>
                    <a:pt x="61740" y="203635"/>
                  </a:lnTo>
                  <a:cubicBezTo>
                    <a:pt x="45365" y="203635"/>
                    <a:pt x="29662" y="197131"/>
                    <a:pt x="18083" y="185552"/>
                  </a:cubicBezTo>
                  <a:cubicBezTo>
                    <a:pt x="6505" y="173974"/>
                    <a:pt x="0" y="158270"/>
                    <a:pt x="0" y="141896"/>
                  </a:cubicBezTo>
                  <a:lnTo>
                    <a:pt x="0" y="61740"/>
                  </a:lnTo>
                  <a:cubicBezTo>
                    <a:pt x="0" y="45365"/>
                    <a:pt x="6505" y="29662"/>
                    <a:pt x="18083" y="18083"/>
                  </a:cubicBezTo>
                  <a:cubicBezTo>
                    <a:pt x="29662" y="6505"/>
                    <a:pt x="45365" y="0"/>
                    <a:pt x="61740" y="0"/>
                  </a:cubicBezTo>
                  <a:close/>
                </a:path>
              </a:pathLst>
            </a:custGeom>
            <a:solidFill>
              <a:srgbClr val="292B55"/>
            </a:solidFill>
            <a:ln w="38100" cap="rnd">
              <a:solidFill>
                <a:srgbClr val="EBCA3F"/>
              </a:solidFill>
              <a:prstDash val="solid"/>
              <a:round/>
            </a:ln>
          </p:spPr>
          <p:txBody>
            <a:bodyPr anchor="ctr"/>
            <a:lstStyle/>
            <a:p>
              <a:pPr algn="ctr">
                <a:spcBef>
                  <a:spcPct val="0"/>
                </a:spcBef>
              </a:pPr>
              <a:r>
                <a:rPr lang="en-US" sz="1400" b="1" dirty="0">
                  <a:solidFill>
                    <a:srgbClr val="FFFDF3"/>
                  </a:solidFill>
                  <a:latin typeface="Montserrat Bold" panose="00000800000000000000"/>
                  <a:ea typeface="Montserrat Bold" panose="00000800000000000000"/>
                  <a:cs typeface="Montserrat Bold" panose="00000800000000000000"/>
                  <a:sym typeface="Montserrat Bold" panose="00000800000000000000"/>
                </a:rPr>
                <a:t>DKM Baitul </a:t>
              </a:r>
              <a:r>
                <a:rPr lang="en-US" sz="1400" b="1" dirty="0" err="1">
                  <a:solidFill>
                    <a:srgbClr val="FFFDF3"/>
                  </a:solidFill>
                  <a:latin typeface="Montserrat Bold" panose="00000800000000000000"/>
                  <a:ea typeface="Montserrat Bold" panose="00000800000000000000"/>
                  <a:cs typeface="Montserrat Bold" panose="00000800000000000000"/>
                  <a:sym typeface="Montserrat Bold" panose="00000800000000000000"/>
                </a:rPr>
                <a:t>Muttaqiin</a:t>
              </a:r>
              <a:r>
                <a:rPr lang="en-US" sz="1400" b="1" dirty="0">
                  <a:solidFill>
                    <a:srgbClr val="FFFDF3"/>
                  </a:solidFill>
                  <a:latin typeface="Montserrat Bold" panose="00000800000000000000"/>
                  <a:ea typeface="Montserrat Bold" panose="00000800000000000000"/>
                  <a:cs typeface="Montserrat Bold" panose="00000800000000000000"/>
                  <a:sym typeface="Montserrat Bold" panose="00000800000000000000"/>
                </a:rPr>
                <a:t> </a:t>
              </a:r>
            </a:p>
            <a:p>
              <a:pPr algn="ctr">
                <a:spcBef>
                  <a:spcPct val="0"/>
                </a:spcBef>
              </a:pPr>
              <a:r>
                <a:rPr lang="en-US" sz="1050" b="1" dirty="0">
                  <a:solidFill>
                    <a:srgbClr val="FFFDF3"/>
                  </a:solidFill>
                  <a:latin typeface="Montserrat Bold" panose="00000800000000000000"/>
                  <a:ea typeface="Montserrat Bold" panose="00000800000000000000"/>
                  <a:cs typeface="Montserrat Bold" panose="00000800000000000000"/>
                  <a:sym typeface="Montserrat Bold" panose="00000800000000000000"/>
                </a:rPr>
                <a:t>Komatsu Remanufacturing Asia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7625"/>
              <a:ext cx="1651310" cy="156010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algn="ctr"/>
              <a:endParaRPr sz="465">
                <a:solidFill>
                  <a:schemeClr val="bg1"/>
                </a:solidFill>
              </a:endParaRP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6014448" y="3926668"/>
            <a:ext cx="1757290" cy="128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5"/>
              </a:lnSpc>
              <a:spcBef>
                <a:spcPct val="0"/>
              </a:spcBef>
            </a:pPr>
            <a:r>
              <a:rPr lang="en-US" sz="1015" i="1" dirty="0">
                <a:solidFill>
                  <a:srgbClr val="2A2A2A"/>
                </a:solidFill>
                <a:latin typeface="Montserrat Italics" panose="00000500000000000000"/>
                <a:ea typeface="Montserrat Italics" panose="00000500000000000000"/>
                <a:cs typeface="Montserrat Italics" panose="00000500000000000000"/>
                <a:sym typeface="Montserrat Italics" panose="00000500000000000000"/>
              </a:rPr>
              <a:t>Presentation By :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"/>
          <p:cNvGrpSpPr/>
          <p:nvPr/>
        </p:nvGrpSpPr>
        <p:grpSpPr>
          <a:xfrm>
            <a:off x="309190" y="567060"/>
            <a:ext cx="617620" cy="392697"/>
            <a:chOff x="0" y="0"/>
            <a:chExt cx="320271" cy="203635"/>
          </a:xfrm>
        </p:grpSpPr>
        <p:sp>
          <p:nvSpPr>
            <p:cNvPr id="4" name="Freeform 11"/>
            <p:cNvSpPr/>
            <p:nvPr/>
          </p:nvSpPr>
          <p:spPr>
            <a:xfrm>
              <a:off x="0" y="0"/>
              <a:ext cx="320271" cy="203635"/>
            </a:xfrm>
            <a:custGeom>
              <a:avLst/>
              <a:gdLst/>
              <a:ahLst/>
              <a:cxnLst/>
              <a:rect l="l" t="t" r="r" b="b"/>
              <a:pathLst>
                <a:path w="320271" h="203635">
                  <a:moveTo>
                    <a:pt x="101818" y="0"/>
                  </a:moveTo>
                  <a:lnTo>
                    <a:pt x="218453" y="0"/>
                  </a:lnTo>
                  <a:cubicBezTo>
                    <a:pt x="245457" y="0"/>
                    <a:pt x="271355" y="10727"/>
                    <a:pt x="290449" y="29822"/>
                  </a:cubicBezTo>
                  <a:cubicBezTo>
                    <a:pt x="309544" y="48916"/>
                    <a:pt x="320271" y="74814"/>
                    <a:pt x="320271" y="101818"/>
                  </a:cubicBezTo>
                  <a:lnTo>
                    <a:pt x="320271" y="101818"/>
                  </a:lnTo>
                  <a:cubicBezTo>
                    <a:pt x="320271" y="128821"/>
                    <a:pt x="309544" y="154719"/>
                    <a:pt x="290449" y="173814"/>
                  </a:cubicBezTo>
                  <a:cubicBezTo>
                    <a:pt x="271355" y="192908"/>
                    <a:pt x="245457" y="203635"/>
                    <a:pt x="218453" y="203635"/>
                  </a:cubicBezTo>
                  <a:lnTo>
                    <a:pt x="101818" y="203635"/>
                  </a:lnTo>
                  <a:cubicBezTo>
                    <a:pt x="74814" y="203635"/>
                    <a:pt x="48916" y="192908"/>
                    <a:pt x="29822" y="173814"/>
                  </a:cubicBezTo>
                  <a:cubicBezTo>
                    <a:pt x="10727" y="154719"/>
                    <a:pt x="0" y="128821"/>
                    <a:pt x="0" y="101818"/>
                  </a:cubicBezTo>
                  <a:lnTo>
                    <a:pt x="0" y="101818"/>
                  </a:lnTo>
                  <a:cubicBezTo>
                    <a:pt x="0" y="74814"/>
                    <a:pt x="10727" y="48916"/>
                    <a:pt x="29822" y="29822"/>
                  </a:cubicBezTo>
                  <a:cubicBezTo>
                    <a:pt x="48916" y="10727"/>
                    <a:pt x="74814" y="0"/>
                    <a:pt x="101818" y="0"/>
                  </a:cubicBezTo>
                  <a:close/>
                </a:path>
              </a:pathLst>
            </a:custGeom>
            <a:solidFill>
              <a:srgbClr val="292B55"/>
            </a:solidFill>
            <a:ln w="38100" cap="rnd">
              <a:solidFill>
                <a:srgbClr val="EBCA3F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ID" sz="18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3.2</a:t>
              </a:r>
            </a:p>
          </p:txBody>
        </p:sp>
        <p:sp>
          <p:nvSpPr>
            <p:cNvPr id="14" name="TextBox 12"/>
            <p:cNvSpPr txBox="1"/>
            <p:nvPr/>
          </p:nvSpPr>
          <p:spPr>
            <a:xfrm>
              <a:off x="0" y="47625"/>
              <a:ext cx="320271" cy="156010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algn="ctr">
                <a:lnSpc>
                  <a:spcPts val="1270"/>
                </a:lnSpc>
              </a:pPr>
              <a:endParaRPr sz="465" b="1" dirty="0">
                <a:latin typeface="Aptos" panose="020B0004020202020204" pitchFamily="34" charset="0"/>
              </a:endParaRPr>
            </a:p>
          </p:txBody>
        </p:sp>
      </p:grpSp>
      <p:sp>
        <p:nvSpPr>
          <p:cNvPr id="15" name="TextBox 12"/>
          <p:cNvSpPr txBox="1"/>
          <p:nvPr/>
        </p:nvSpPr>
        <p:spPr>
          <a:xfrm>
            <a:off x="994528" y="644034"/>
            <a:ext cx="4458043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Informasi</a:t>
            </a:r>
            <a:r>
              <a:rPr lang="en-US" dirty="0"/>
              <a:t> </a:t>
            </a:r>
            <a:r>
              <a:rPr lang="en-US" dirty="0" err="1"/>
              <a:t>Penerima</a:t>
            </a:r>
            <a:r>
              <a:rPr lang="en-US" dirty="0"/>
              <a:t> Manfaat</a:t>
            </a:r>
            <a:endParaRPr lang="en-US" dirty="0">
              <a:sym typeface="Berkshire Swash" panose="02000505000000020003"/>
            </a:endParaRPr>
          </a:p>
        </p:txBody>
      </p:sp>
      <p:sp>
        <p:nvSpPr>
          <p:cNvPr id="16" name="TextBox 19"/>
          <p:cNvSpPr txBox="1"/>
          <p:nvPr/>
        </p:nvSpPr>
        <p:spPr>
          <a:xfrm>
            <a:off x="1305638" y="175679"/>
            <a:ext cx="7875572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2030"/>
              </a:lnSpc>
              <a:defRPr sz="1600" b="1">
                <a:solidFill>
                  <a:srgbClr val="2A2A2A"/>
                </a:solidFill>
                <a:latin typeface="+mj-lt"/>
                <a:ea typeface="Berkshire Swash" panose="02000505000000020003"/>
                <a:cs typeface="Berkshire Swash" panose="02000505000000020003"/>
              </a:defRPr>
            </a:lvl1pPr>
          </a:lstStyle>
          <a:p>
            <a:r>
              <a:rPr lang="en-US" sz="2000" b="0" dirty="0">
                <a:latin typeface="Berkshire Swash" panose="02000505000000020003" charset="0"/>
              </a:rPr>
              <a:t>Pilar 3: Program </a:t>
            </a:r>
            <a:r>
              <a:rPr lang="en-US" sz="2000" b="0" dirty="0" err="1">
                <a:latin typeface="Berkshire Swash" panose="02000505000000020003" charset="0"/>
              </a:rPr>
              <a:t>Sosial</a:t>
            </a:r>
            <a:endParaRPr lang="en-US" sz="2000" b="0" dirty="0">
              <a:latin typeface="Berkshire Swash" panose="02000505000000020003" charset="0"/>
              <a:sym typeface="Berkshire Swash" panose="02000505000000020003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4124" y="1005643"/>
            <a:ext cx="335289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91440" algn="ctr">
              <a:defRPr sz="1100" b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Arial" panose="020B0604020202020204"/>
              </a:defRPr>
            </a:lvl1pPr>
          </a:lstStyle>
          <a:p>
            <a:pPr algn="l"/>
            <a:r>
              <a:rPr lang="en-US" dirty="0"/>
              <a:t>3.2.1 </a:t>
            </a:r>
            <a:r>
              <a:rPr lang="en-US" dirty="0" err="1"/>
              <a:t>Penenima</a:t>
            </a:r>
            <a:r>
              <a:rPr lang="en-US" dirty="0"/>
              <a:t> </a:t>
            </a:r>
            <a:r>
              <a:rPr lang="en-US" dirty="0" err="1"/>
              <a:t>manfaat</a:t>
            </a:r>
            <a:r>
              <a:rPr lang="en-US" dirty="0"/>
              <a:t> program </a:t>
            </a:r>
            <a:r>
              <a:rPr lang="en-US" dirty="0" err="1"/>
              <a:t>sosial</a:t>
            </a:r>
            <a:r>
              <a:rPr lang="en-US" dirty="0"/>
              <a:t> </a:t>
            </a:r>
            <a:r>
              <a:rPr lang="en-US" dirty="0" err="1"/>
              <a:t>meliputi</a:t>
            </a:r>
            <a:r>
              <a:rPr lang="en-US" dirty="0"/>
              <a:t>  :</a:t>
            </a:r>
          </a:p>
          <a:p>
            <a:pPr marL="320040" indent="-228600" algn="l">
              <a:buAutoNum type="arabicPeriod"/>
            </a:pPr>
            <a:r>
              <a:rPr lang="en-US" b="0" dirty="0"/>
              <a:t>Masjid dan </a:t>
            </a:r>
            <a:r>
              <a:rPr lang="en-US" b="0" dirty="0" err="1"/>
              <a:t>Mushola</a:t>
            </a:r>
            <a:endParaRPr lang="en-US" b="0" dirty="0"/>
          </a:p>
          <a:p>
            <a:pPr marL="320040" indent="-228600" algn="l">
              <a:buAutoNum type="arabicPeriod"/>
            </a:pPr>
            <a:r>
              <a:rPr lang="en-US" b="0" dirty="0" err="1"/>
              <a:t>Lingkungan</a:t>
            </a:r>
            <a:endParaRPr lang="en-US" b="0" dirty="0"/>
          </a:p>
          <a:p>
            <a:pPr marL="320040" indent="-228600" algn="l">
              <a:buAutoNum type="arabicPeriod"/>
            </a:pPr>
            <a:r>
              <a:rPr lang="en-US" b="0" dirty="0"/>
              <a:t>Kesehatan</a:t>
            </a:r>
          </a:p>
          <a:p>
            <a:pPr marL="320040" indent="-228600" algn="l">
              <a:buAutoNum type="arabicPeriod"/>
            </a:pPr>
            <a:r>
              <a:rPr lang="en-US" b="0" dirty="0"/>
              <a:t>UMKM</a:t>
            </a:r>
          </a:p>
          <a:p>
            <a:pPr marL="320040" indent="-228600" algn="l">
              <a:buAutoNum type="arabicPeriod"/>
            </a:pPr>
            <a:r>
              <a:rPr lang="en-US" b="0" dirty="0" err="1"/>
              <a:t>Sekolah</a:t>
            </a:r>
            <a:endParaRPr lang="en-US" b="0" dirty="0"/>
          </a:p>
          <a:p>
            <a:pPr marL="320040" indent="-228600" algn="l">
              <a:buAutoNum type="arabicPeriod"/>
            </a:pPr>
            <a:r>
              <a:rPr lang="en-US" b="0" dirty="0"/>
              <a:t>Lembaga Pendidikan di </a:t>
            </a:r>
            <a:r>
              <a:rPr lang="en-US" b="0" dirty="0" err="1"/>
              <a:t>luar</a:t>
            </a:r>
            <a:r>
              <a:rPr lang="en-US" b="0" dirty="0"/>
              <a:t> </a:t>
            </a:r>
            <a:r>
              <a:rPr lang="en-US" b="0" dirty="0" err="1"/>
              <a:t>Sekolah</a:t>
            </a:r>
            <a:endParaRPr lang="en-US" b="0" dirty="0"/>
          </a:p>
          <a:p>
            <a:pPr marL="320040" indent="-228600" algn="l">
              <a:buAutoNum type="arabicPeriod"/>
            </a:pPr>
            <a:r>
              <a:rPr lang="en-US" b="0" dirty="0" err="1"/>
              <a:t>Donasi</a:t>
            </a:r>
            <a:r>
              <a:rPr lang="en-US" b="0" dirty="0"/>
              <a:t> </a:t>
            </a:r>
            <a:r>
              <a:rPr lang="en-US" b="0" dirty="0" err="1"/>
              <a:t>bencana</a:t>
            </a:r>
            <a:endParaRPr lang="en-US" b="0" dirty="0"/>
          </a:p>
        </p:txBody>
      </p:sp>
      <p:graphicFrame>
        <p:nvGraphicFramePr>
          <p:cNvPr id="21" name="Chart 20"/>
          <p:cNvGraphicFramePr/>
          <p:nvPr>
            <p:extLst>
              <p:ext uri="{D42A27DB-BD31-4B8C-83A1-F6EECF244321}">
                <p14:modId xmlns:p14="http://schemas.microsoft.com/office/powerpoint/2010/main" val="3397331807"/>
              </p:ext>
            </p:extLst>
          </p:nvPr>
        </p:nvGraphicFramePr>
        <p:xfrm>
          <a:off x="3523456" y="1160430"/>
          <a:ext cx="3228409" cy="1919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2" name="Picture 21" descr="A group of men holding a sign&#10;&#10;AI-generated content may be incorrect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3" y="2387568"/>
            <a:ext cx="807795" cy="1283876"/>
          </a:xfrm>
          <a:prstGeom prst="rect">
            <a:avLst/>
          </a:prstGeom>
        </p:spPr>
      </p:pic>
      <p:pic>
        <p:nvPicPr>
          <p:cNvPr id="23" name="Picture 22" descr="A group of people sitting on the floor&#10;&#10;AI-generated content may be incorrect.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923" y="2343226"/>
            <a:ext cx="1445286" cy="1328218"/>
          </a:xfrm>
          <a:prstGeom prst="rect">
            <a:avLst/>
          </a:prstGeom>
        </p:spPr>
      </p:pic>
      <p:pic>
        <p:nvPicPr>
          <p:cNvPr id="24" name="Picture 23" descr="A group of men holding a sign&#10;&#10;AI-generated content may be incorrect.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7651" y="2378503"/>
            <a:ext cx="948714" cy="127429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507014" y="975464"/>
            <a:ext cx="3810089" cy="169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91440" algn="ctr">
              <a:defRPr sz="1100" b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Arial" panose="020B0604020202020204"/>
              </a:defRPr>
            </a:lvl1pPr>
          </a:lstStyle>
          <a:p>
            <a:pPr algn="l"/>
            <a:r>
              <a:rPr lang="en-US" dirty="0"/>
              <a:t>3.2.2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penerima</a:t>
            </a:r>
            <a:r>
              <a:rPr lang="en-US" dirty="0"/>
              <a:t> </a:t>
            </a:r>
            <a:r>
              <a:rPr lang="en-US" dirty="0" err="1"/>
              <a:t>manfaat</a:t>
            </a:r>
            <a:r>
              <a:rPr lang="en-US" dirty="0"/>
              <a:t> program </a:t>
            </a:r>
            <a:r>
              <a:rPr lang="en-US" dirty="0" err="1"/>
              <a:t>sosial</a:t>
            </a:r>
            <a:endParaRPr lang="en-US" b="0" dirty="0"/>
          </a:p>
        </p:txBody>
      </p:sp>
      <p:sp>
        <p:nvSpPr>
          <p:cNvPr id="30" name="TextBox 22"/>
          <p:cNvSpPr txBox="1"/>
          <p:nvPr/>
        </p:nvSpPr>
        <p:spPr>
          <a:xfrm>
            <a:off x="815445" y="3710247"/>
            <a:ext cx="2278341" cy="140808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Sumbangan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ke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Masjid dan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Mushola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ring 1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1" name="TextBox 22"/>
          <p:cNvSpPr txBox="1"/>
          <p:nvPr/>
        </p:nvSpPr>
        <p:spPr>
          <a:xfrm>
            <a:off x="506187" y="5053384"/>
            <a:ext cx="2665408" cy="14080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Sumbangan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ke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Lembaga Pendidikan /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Sekolah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4098" name="Picture 2" descr="A group of men standing in front of a sign&#10;&#10;AI-generated content may be incorrect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356" y="3908502"/>
            <a:ext cx="1154622" cy="108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A group of people posing for a photo&#10;&#10;AI-generated content may be incorrect.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53" y="3899437"/>
            <a:ext cx="2048118" cy="1082255"/>
          </a:xfrm>
          <a:prstGeom prst="rect">
            <a:avLst/>
          </a:prstGeom>
        </p:spPr>
      </p:pic>
      <p:graphicFrame>
        <p:nvGraphicFramePr>
          <p:cNvPr id="33" name="Chart 32"/>
          <p:cNvGraphicFramePr/>
          <p:nvPr>
            <p:extLst>
              <p:ext uri="{D42A27DB-BD31-4B8C-83A1-F6EECF244321}">
                <p14:modId xmlns:p14="http://schemas.microsoft.com/office/powerpoint/2010/main" val="412923143"/>
              </p:ext>
            </p:extLst>
          </p:nvPr>
        </p:nvGraphicFramePr>
        <p:xfrm>
          <a:off x="3523457" y="3205112"/>
          <a:ext cx="3228408" cy="1579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6908866" y="968403"/>
            <a:ext cx="2464330" cy="169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91440" algn="ctr">
              <a:defRPr sz="1100" b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Arial" panose="020B0604020202020204"/>
              </a:defRPr>
            </a:lvl1pPr>
          </a:lstStyle>
          <a:p>
            <a:pPr algn="l"/>
            <a:r>
              <a:rPr lang="en-US" dirty="0"/>
              <a:t>3.2.3 </a:t>
            </a:r>
            <a:r>
              <a:rPr lang="en-US" dirty="0" err="1"/>
              <a:t>Sumber</a:t>
            </a:r>
            <a:r>
              <a:rPr lang="en-US" dirty="0"/>
              <a:t> </a:t>
            </a:r>
            <a:r>
              <a:rPr lang="en-US" dirty="0" err="1"/>
              <a:t>Pembiayaan</a:t>
            </a:r>
            <a:endParaRPr lang="en-US" b="0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3508" y="1160430"/>
            <a:ext cx="2347702" cy="1593888"/>
          </a:xfrm>
          <a:prstGeom prst="rect">
            <a:avLst/>
          </a:prstGeom>
        </p:spPr>
      </p:pic>
      <p:sp>
        <p:nvSpPr>
          <p:cNvPr id="40" name="TextBox 22"/>
          <p:cNvSpPr txBox="1"/>
          <p:nvPr/>
        </p:nvSpPr>
        <p:spPr>
          <a:xfrm>
            <a:off x="6868188" y="2782787"/>
            <a:ext cx="2278341" cy="140808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Kotak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infak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dan QRIS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17103" y="1862051"/>
            <a:ext cx="313981" cy="23275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94541" y="2000596"/>
            <a:ext cx="392012" cy="53478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BCF3C79-FB80-4899-9278-89587C06AD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7265422"/>
              </p:ext>
            </p:extLst>
          </p:nvPr>
        </p:nvGraphicFramePr>
        <p:xfrm>
          <a:off x="6824133" y="3001941"/>
          <a:ext cx="2357077" cy="1782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9"/>
          <p:cNvSpPr txBox="1"/>
          <p:nvPr/>
        </p:nvSpPr>
        <p:spPr>
          <a:xfrm>
            <a:off x="1305638" y="175679"/>
            <a:ext cx="7877910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2030"/>
              </a:lnSpc>
              <a:defRPr sz="1600" b="1">
                <a:solidFill>
                  <a:srgbClr val="2A2A2A"/>
                </a:solidFill>
                <a:latin typeface="+mj-lt"/>
                <a:ea typeface="Berkshire Swash" panose="02000505000000020003"/>
                <a:cs typeface="Berkshire Swash" panose="02000505000000020003"/>
              </a:defRPr>
            </a:lvl1pPr>
          </a:lstStyle>
          <a:p>
            <a:r>
              <a:rPr lang="en-US" sz="2000" b="0" dirty="0">
                <a:latin typeface="Berkshire Swash" panose="02000505000000020003" charset="0"/>
              </a:rPr>
              <a:t>Pilar 3: Program </a:t>
            </a:r>
            <a:r>
              <a:rPr lang="en-US" sz="2000" b="0" dirty="0" err="1">
                <a:latin typeface="Berkshire Swash" panose="02000505000000020003" charset="0"/>
              </a:rPr>
              <a:t>Sosial</a:t>
            </a:r>
            <a:endParaRPr lang="en-US" sz="2000" b="0" dirty="0">
              <a:latin typeface="Berkshire Swash" panose="02000505000000020003" charset="0"/>
              <a:sym typeface="Berkshire Swash" panose="02000505000000020003"/>
            </a:endParaRPr>
          </a:p>
        </p:txBody>
      </p:sp>
      <p:sp>
        <p:nvSpPr>
          <p:cNvPr id="3" name="TextBox 12"/>
          <p:cNvSpPr txBox="1"/>
          <p:nvPr/>
        </p:nvSpPr>
        <p:spPr>
          <a:xfrm>
            <a:off x="994528" y="644034"/>
            <a:ext cx="4458043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Program </a:t>
            </a:r>
            <a:r>
              <a:rPr lang="en-US" dirty="0" err="1"/>
              <a:t>Berkelanjutan</a:t>
            </a:r>
            <a:r>
              <a:rPr lang="en-US" dirty="0"/>
              <a:t> DKM</a:t>
            </a:r>
            <a:endParaRPr lang="en-US" dirty="0">
              <a:sym typeface="Berkshire Swash" panose="02000505000000020003"/>
            </a:endParaRPr>
          </a:p>
        </p:txBody>
      </p:sp>
      <p:grpSp>
        <p:nvGrpSpPr>
          <p:cNvPr id="4" name="Group 10"/>
          <p:cNvGrpSpPr/>
          <p:nvPr/>
        </p:nvGrpSpPr>
        <p:grpSpPr>
          <a:xfrm>
            <a:off x="309190" y="567060"/>
            <a:ext cx="617620" cy="392697"/>
            <a:chOff x="0" y="0"/>
            <a:chExt cx="320271" cy="203635"/>
          </a:xfrm>
        </p:grpSpPr>
        <p:sp>
          <p:nvSpPr>
            <p:cNvPr id="5" name="Freeform 11"/>
            <p:cNvSpPr/>
            <p:nvPr/>
          </p:nvSpPr>
          <p:spPr>
            <a:xfrm>
              <a:off x="0" y="0"/>
              <a:ext cx="320271" cy="203635"/>
            </a:xfrm>
            <a:custGeom>
              <a:avLst/>
              <a:gdLst/>
              <a:ahLst/>
              <a:cxnLst/>
              <a:rect l="l" t="t" r="r" b="b"/>
              <a:pathLst>
                <a:path w="320271" h="203635">
                  <a:moveTo>
                    <a:pt x="101818" y="0"/>
                  </a:moveTo>
                  <a:lnTo>
                    <a:pt x="218453" y="0"/>
                  </a:lnTo>
                  <a:cubicBezTo>
                    <a:pt x="245457" y="0"/>
                    <a:pt x="271355" y="10727"/>
                    <a:pt x="290449" y="29822"/>
                  </a:cubicBezTo>
                  <a:cubicBezTo>
                    <a:pt x="309544" y="48916"/>
                    <a:pt x="320271" y="74814"/>
                    <a:pt x="320271" y="101818"/>
                  </a:cubicBezTo>
                  <a:lnTo>
                    <a:pt x="320271" y="101818"/>
                  </a:lnTo>
                  <a:cubicBezTo>
                    <a:pt x="320271" y="128821"/>
                    <a:pt x="309544" y="154719"/>
                    <a:pt x="290449" y="173814"/>
                  </a:cubicBezTo>
                  <a:cubicBezTo>
                    <a:pt x="271355" y="192908"/>
                    <a:pt x="245457" y="203635"/>
                    <a:pt x="218453" y="203635"/>
                  </a:cubicBezTo>
                  <a:lnTo>
                    <a:pt x="101818" y="203635"/>
                  </a:lnTo>
                  <a:cubicBezTo>
                    <a:pt x="74814" y="203635"/>
                    <a:pt x="48916" y="192908"/>
                    <a:pt x="29822" y="173814"/>
                  </a:cubicBezTo>
                  <a:cubicBezTo>
                    <a:pt x="10727" y="154719"/>
                    <a:pt x="0" y="128821"/>
                    <a:pt x="0" y="101818"/>
                  </a:cubicBezTo>
                  <a:lnTo>
                    <a:pt x="0" y="101818"/>
                  </a:lnTo>
                  <a:cubicBezTo>
                    <a:pt x="0" y="74814"/>
                    <a:pt x="10727" y="48916"/>
                    <a:pt x="29822" y="29822"/>
                  </a:cubicBezTo>
                  <a:cubicBezTo>
                    <a:pt x="48916" y="10727"/>
                    <a:pt x="74814" y="0"/>
                    <a:pt x="101818" y="0"/>
                  </a:cubicBezTo>
                  <a:close/>
                </a:path>
              </a:pathLst>
            </a:custGeom>
            <a:solidFill>
              <a:srgbClr val="292B55"/>
            </a:solidFill>
            <a:ln w="38100" cap="rnd">
              <a:solidFill>
                <a:srgbClr val="EBCA3F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ID" sz="18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3.3</a:t>
              </a:r>
            </a:p>
          </p:txBody>
        </p:sp>
        <p:sp>
          <p:nvSpPr>
            <p:cNvPr id="6" name="TextBox 12"/>
            <p:cNvSpPr txBox="1"/>
            <p:nvPr/>
          </p:nvSpPr>
          <p:spPr>
            <a:xfrm>
              <a:off x="0" y="47625"/>
              <a:ext cx="320271" cy="156010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algn="ctr">
                <a:lnSpc>
                  <a:spcPts val="1270"/>
                </a:lnSpc>
              </a:pPr>
              <a:endParaRPr sz="465" b="1" dirty="0">
                <a:latin typeface="Aptos" panose="020B00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1218" y="1051599"/>
            <a:ext cx="3585174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91440">
              <a:defRPr sz="1100" b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Arial" panose="020B0604020202020204"/>
              </a:defRPr>
            </a:lvl1pPr>
          </a:lstStyle>
          <a:p>
            <a:r>
              <a:rPr lang="en-US" dirty="0">
                <a:sym typeface="Berkshire Swash" panose="02000505000000020003"/>
              </a:rPr>
              <a:t>3.3.1 Program </a:t>
            </a:r>
            <a:r>
              <a:rPr lang="en-US" dirty="0" err="1">
                <a:sym typeface="Berkshire Swash" panose="02000505000000020003"/>
              </a:rPr>
              <a:t>Keberlanjutan</a:t>
            </a:r>
            <a:r>
              <a:rPr lang="en-US" dirty="0">
                <a:sym typeface="Berkshire Swash" panose="02000505000000020003"/>
              </a:rPr>
              <a:t> (Sustainability) di DKM:</a:t>
            </a:r>
          </a:p>
          <a:p>
            <a:pPr marL="320040" indent="-228600">
              <a:buFont typeface="+mj-lt"/>
              <a:buAutoNum type="arabicPeriod"/>
            </a:pPr>
            <a:r>
              <a:rPr lang="en-US" b="0" dirty="0" err="1">
                <a:cs typeface="Calibri" panose="020F0502020204030204"/>
              </a:rPr>
              <a:t>Recyclced</a:t>
            </a:r>
            <a:r>
              <a:rPr lang="en-US" b="0" dirty="0">
                <a:cs typeface="Calibri" panose="020F0502020204030204"/>
              </a:rPr>
              <a:t> material </a:t>
            </a:r>
            <a:r>
              <a:rPr lang="en-US" b="0" dirty="0" err="1">
                <a:cs typeface="Calibri" panose="020F0502020204030204"/>
              </a:rPr>
              <a:t>menjadi</a:t>
            </a:r>
            <a:r>
              <a:rPr lang="en-US" b="0" dirty="0">
                <a:cs typeface="Calibri" panose="020F0502020204030204"/>
              </a:rPr>
              <a:t> </a:t>
            </a:r>
            <a:r>
              <a:rPr lang="en-US" b="0" dirty="0" err="1">
                <a:cs typeface="Calibri" panose="020F0502020204030204"/>
              </a:rPr>
              <a:t>berbagai</a:t>
            </a:r>
            <a:r>
              <a:rPr lang="en-US" b="0" dirty="0">
                <a:cs typeface="Calibri" panose="020F0502020204030204"/>
              </a:rPr>
              <a:t> </a:t>
            </a:r>
            <a:r>
              <a:rPr lang="en-US" b="0" dirty="0" err="1">
                <a:cs typeface="Calibri" panose="020F0502020204030204"/>
              </a:rPr>
              <a:t>properti</a:t>
            </a:r>
            <a:r>
              <a:rPr lang="en-US" b="0" dirty="0">
                <a:cs typeface="Calibri" panose="020F0502020204030204"/>
              </a:rPr>
              <a:t> </a:t>
            </a:r>
            <a:r>
              <a:rPr lang="en-US" b="0" dirty="0" err="1">
                <a:cs typeface="Calibri" panose="020F0502020204030204"/>
              </a:rPr>
              <a:t>ramah</a:t>
            </a:r>
            <a:r>
              <a:rPr lang="en-US" b="0" dirty="0">
                <a:cs typeface="Calibri" panose="020F0502020204030204"/>
              </a:rPr>
              <a:t> </a:t>
            </a:r>
            <a:r>
              <a:rPr lang="en-US" b="0" dirty="0" err="1">
                <a:cs typeface="Calibri" panose="020F0502020204030204"/>
              </a:rPr>
              <a:t>lingkungan</a:t>
            </a:r>
            <a:endParaRPr lang="en-US" b="0" dirty="0">
              <a:cs typeface="Calibri" panose="020F0502020204030204"/>
            </a:endParaRPr>
          </a:p>
          <a:p>
            <a:pPr marL="320040" indent="-228600">
              <a:buFont typeface="+mj-lt"/>
              <a:buAutoNum type="arabicPeriod"/>
            </a:pPr>
            <a:r>
              <a:rPr lang="en-US" b="0" dirty="0" err="1">
                <a:cs typeface="Calibri" panose="020F0502020204030204"/>
              </a:rPr>
              <a:t>Penghematan</a:t>
            </a:r>
            <a:r>
              <a:rPr lang="en-US" b="0" dirty="0">
                <a:cs typeface="Calibri" panose="020F0502020204030204"/>
              </a:rPr>
              <a:t> Listrik</a:t>
            </a:r>
          </a:p>
          <a:p>
            <a:pPr marL="320040" indent="-228600">
              <a:buFont typeface="+mj-lt"/>
              <a:buAutoNum type="arabicPeriod"/>
            </a:pPr>
            <a:r>
              <a:rPr lang="en-US" b="0" dirty="0" err="1">
                <a:cs typeface="Calibri" panose="020F0502020204030204"/>
              </a:rPr>
              <a:t>Penghematan</a:t>
            </a:r>
            <a:r>
              <a:rPr lang="en-US" b="0" dirty="0">
                <a:cs typeface="Calibri" panose="020F0502020204030204"/>
              </a:rPr>
              <a:t> Air dan </a:t>
            </a:r>
            <a:r>
              <a:rPr lang="en-US" b="0" dirty="0" err="1">
                <a:cs typeface="Calibri" panose="020F0502020204030204"/>
              </a:rPr>
              <a:t>pemanfaatan</a:t>
            </a:r>
            <a:r>
              <a:rPr lang="en-US" b="0" dirty="0">
                <a:cs typeface="Calibri" panose="020F0502020204030204"/>
              </a:rPr>
              <a:t> Air </a:t>
            </a:r>
            <a:r>
              <a:rPr lang="en-US" b="0" dirty="0" err="1">
                <a:cs typeface="Calibri" panose="020F0502020204030204"/>
              </a:rPr>
              <a:t>bendali</a:t>
            </a:r>
            <a:endParaRPr lang="en-US" b="0" dirty="0">
              <a:cs typeface="Calibri" panose="020F0502020204030204"/>
            </a:endParaRPr>
          </a:p>
          <a:p>
            <a:pPr marL="320040" indent="-228600">
              <a:buFont typeface="+mj-lt"/>
              <a:buAutoNum type="arabicPeriod"/>
            </a:pPr>
            <a:r>
              <a:rPr lang="en-US" b="0" dirty="0">
                <a:cs typeface="Calibri" panose="020F0502020204030204"/>
              </a:rPr>
              <a:t>Program </a:t>
            </a:r>
            <a:r>
              <a:rPr lang="en-US" b="0" dirty="0" err="1">
                <a:cs typeface="Calibri" panose="020F0502020204030204"/>
              </a:rPr>
              <a:t>pengurangan</a:t>
            </a:r>
            <a:r>
              <a:rPr lang="en-US" b="0" dirty="0">
                <a:cs typeface="Calibri" panose="020F0502020204030204"/>
              </a:rPr>
              <a:t> </a:t>
            </a:r>
            <a:r>
              <a:rPr lang="en-US" b="0" dirty="0" err="1">
                <a:cs typeface="Calibri" panose="020F0502020204030204"/>
              </a:rPr>
              <a:t>limbah</a:t>
            </a:r>
            <a:r>
              <a:rPr lang="en-US" b="0" dirty="0">
                <a:cs typeface="Calibri" panose="020F0502020204030204"/>
              </a:rPr>
              <a:t> </a:t>
            </a:r>
            <a:r>
              <a:rPr lang="en-US" b="0" dirty="0" err="1">
                <a:cs typeface="Calibri" panose="020F0502020204030204"/>
              </a:rPr>
              <a:t>plastik</a:t>
            </a:r>
            <a:endParaRPr lang="en-US" b="0" dirty="0">
              <a:cs typeface="Calibri" panose="020F0502020204030204"/>
            </a:endParaRPr>
          </a:p>
          <a:p>
            <a:pPr marL="320040" indent="-228600">
              <a:buFont typeface="+mj-lt"/>
              <a:buAutoNum type="arabicPeriod"/>
            </a:pPr>
            <a:r>
              <a:rPr lang="en-US" b="0" dirty="0" err="1">
                <a:cs typeface="Calibri" panose="020F0502020204030204"/>
              </a:rPr>
              <a:t>Pengolahan</a:t>
            </a:r>
            <a:r>
              <a:rPr lang="en-US" b="0" dirty="0">
                <a:cs typeface="Calibri" panose="020F0502020204030204"/>
              </a:rPr>
              <a:t> </a:t>
            </a:r>
            <a:r>
              <a:rPr lang="en-US" b="0" dirty="0" err="1">
                <a:cs typeface="Calibri" panose="020F0502020204030204"/>
              </a:rPr>
              <a:t>pupuk</a:t>
            </a:r>
            <a:r>
              <a:rPr lang="en-US" b="0" dirty="0">
                <a:cs typeface="Calibri" panose="020F0502020204030204"/>
              </a:rPr>
              <a:t> </a:t>
            </a:r>
            <a:r>
              <a:rPr lang="en-US" b="0" dirty="0" err="1">
                <a:cs typeface="Calibri" panose="020F0502020204030204"/>
              </a:rPr>
              <a:t>kompos</a:t>
            </a:r>
            <a:r>
              <a:rPr lang="en-US" b="0" dirty="0">
                <a:cs typeface="Calibri" panose="020F0502020204030204"/>
              </a:rPr>
              <a:t> </a:t>
            </a:r>
            <a:r>
              <a:rPr lang="en-US" b="0" dirty="0" err="1">
                <a:cs typeface="Calibri" panose="020F0502020204030204"/>
              </a:rPr>
              <a:t>untuk</a:t>
            </a:r>
            <a:r>
              <a:rPr lang="en-US" b="0" dirty="0">
                <a:cs typeface="Calibri" panose="020F0502020204030204"/>
              </a:rPr>
              <a:t> </a:t>
            </a:r>
            <a:r>
              <a:rPr lang="en-US" b="0" dirty="0" err="1">
                <a:cs typeface="Calibri" panose="020F0502020204030204"/>
              </a:rPr>
              <a:t>pertanian</a:t>
            </a:r>
            <a:endParaRPr lang="en-US" b="0" dirty="0">
              <a:cs typeface="Calibri" panose="020F0502020204030204"/>
            </a:endParaRPr>
          </a:p>
          <a:p>
            <a:endParaRPr lang="en-US" dirty="0"/>
          </a:p>
        </p:txBody>
      </p:sp>
      <p:pic>
        <p:nvPicPr>
          <p:cNvPr id="9" name="Picture 8" descr="A group of bottles in a wooden holder&#10;&#10;AI-generated content may be incorrect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56" y="2339122"/>
            <a:ext cx="884161" cy="1067043"/>
          </a:xfrm>
          <a:prstGeom prst="rect">
            <a:avLst/>
          </a:prstGeom>
        </p:spPr>
      </p:pic>
      <p:pic>
        <p:nvPicPr>
          <p:cNvPr id="10" name="Picture 9" descr="A bird house in a garden&#10;&#10;AI-generated content may be incorrect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019" y="2314878"/>
            <a:ext cx="1017738" cy="1886934"/>
          </a:xfrm>
          <a:prstGeom prst="rect">
            <a:avLst/>
          </a:prstGeom>
        </p:spPr>
      </p:pic>
      <p:pic>
        <p:nvPicPr>
          <p:cNvPr id="11" name="Picture 10" descr="A wooden crates stacked on a white surface&#10;&#10;AI-generated content may be incorrect.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082" y="3460260"/>
            <a:ext cx="884161" cy="778390"/>
          </a:xfrm>
          <a:prstGeom prst="rect">
            <a:avLst/>
          </a:prstGeom>
        </p:spPr>
      </p:pic>
      <p:pic>
        <p:nvPicPr>
          <p:cNvPr id="12" name="Picture 11" descr="A person standing in a room with benches&#10;&#10;AI-generated content may be incorrect.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4559" y="2330021"/>
            <a:ext cx="1074401" cy="1076144"/>
          </a:xfrm>
          <a:prstGeom prst="rect">
            <a:avLst/>
          </a:prstGeom>
        </p:spPr>
      </p:pic>
      <p:pic>
        <p:nvPicPr>
          <p:cNvPr id="13" name="Picture 12" descr="A wooden trays on a table&#10;&#10;AI-generated content may be incorrect."/>
          <p:cNvPicPr>
            <a:picLocks noChangeAspect="1"/>
          </p:cNvPicPr>
          <p:nvPr/>
        </p:nvPicPr>
        <p:blipFill>
          <a:blip r:embed="rId7"/>
          <a:srcRect t="32563"/>
          <a:stretch>
            <a:fillRect/>
          </a:stretch>
        </p:blipFill>
        <p:spPr>
          <a:xfrm>
            <a:off x="2194532" y="3499647"/>
            <a:ext cx="1074400" cy="695442"/>
          </a:xfrm>
          <a:prstGeom prst="rect">
            <a:avLst/>
          </a:prstGeom>
        </p:spPr>
      </p:pic>
      <p:sp>
        <p:nvSpPr>
          <p:cNvPr id="15" name="TextBox 22"/>
          <p:cNvSpPr txBox="1"/>
          <p:nvPr/>
        </p:nvSpPr>
        <p:spPr>
          <a:xfrm>
            <a:off x="383723" y="4304395"/>
            <a:ext cx="2665408" cy="14080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Kayu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bekas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diolah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menjadi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properti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16" name="Picture 15" descr="A ceiling with lights and a chandelier&#10;&#10;AI-generated content may be incorrect.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2085" y="1079139"/>
            <a:ext cx="1801220" cy="7993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6499" y="1918622"/>
            <a:ext cx="1801220" cy="1181520"/>
          </a:xfrm>
          <a:prstGeom prst="rect">
            <a:avLst/>
          </a:prstGeom>
        </p:spPr>
      </p:pic>
      <p:sp>
        <p:nvSpPr>
          <p:cNvPr id="21" name="TextBox 22"/>
          <p:cNvSpPr txBox="1"/>
          <p:nvPr/>
        </p:nvSpPr>
        <p:spPr>
          <a:xfrm>
            <a:off x="3791037" y="3132031"/>
            <a:ext cx="1786682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Pemasangan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stiker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Hemat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listrik</a:t>
            </a:r>
            <a:endParaRPr lang="en-US" dirty="0">
              <a:latin typeface="Aptos" panose="020B0004020202020204" pitchFamily="34" charset="0"/>
            </a:endParaRPr>
          </a:p>
        </p:txBody>
      </p:sp>
      <p:grpSp>
        <p:nvGrpSpPr>
          <p:cNvPr id="22" name="object 61"/>
          <p:cNvGrpSpPr/>
          <p:nvPr/>
        </p:nvGrpSpPr>
        <p:grpSpPr>
          <a:xfrm>
            <a:off x="3791037" y="3343499"/>
            <a:ext cx="1801220" cy="914400"/>
            <a:chOff x="5369052" y="2174748"/>
            <a:chExt cx="3898900" cy="914400"/>
          </a:xfrm>
        </p:grpSpPr>
        <p:pic>
          <p:nvPicPr>
            <p:cNvPr id="23" name="object 6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78196" y="2183892"/>
              <a:ext cx="1941575" cy="894587"/>
            </a:xfrm>
            <a:prstGeom prst="rect">
              <a:avLst/>
            </a:prstGeom>
          </p:spPr>
        </p:pic>
        <p:sp>
          <p:nvSpPr>
            <p:cNvPr id="24" name="object 63"/>
            <p:cNvSpPr/>
            <p:nvPr/>
          </p:nvSpPr>
          <p:spPr>
            <a:xfrm>
              <a:off x="5369052" y="2174748"/>
              <a:ext cx="1963420" cy="914400"/>
            </a:xfrm>
            <a:custGeom>
              <a:avLst/>
              <a:gdLst/>
              <a:ahLst/>
              <a:cxnLst/>
              <a:rect l="l" t="t" r="r" b="b"/>
              <a:pathLst>
                <a:path w="1963420" h="914400">
                  <a:moveTo>
                    <a:pt x="1962912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1962912" y="0"/>
                  </a:lnTo>
                  <a:lnTo>
                    <a:pt x="1962912" y="7620"/>
                  </a:lnTo>
                  <a:lnTo>
                    <a:pt x="15240" y="7620"/>
                  </a:lnTo>
                  <a:lnTo>
                    <a:pt x="7620" y="15240"/>
                  </a:lnTo>
                  <a:lnTo>
                    <a:pt x="15240" y="15240"/>
                  </a:lnTo>
                  <a:lnTo>
                    <a:pt x="15240" y="899160"/>
                  </a:lnTo>
                  <a:lnTo>
                    <a:pt x="7620" y="899160"/>
                  </a:lnTo>
                  <a:lnTo>
                    <a:pt x="15240" y="906779"/>
                  </a:lnTo>
                  <a:lnTo>
                    <a:pt x="1962912" y="906779"/>
                  </a:lnTo>
                  <a:lnTo>
                    <a:pt x="1962912" y="914400"/>
                  </a:lnTo>
                  <a:close/>
                </a:path>
                <a:path w="1963420" h="914400">
                  <a:moveTo>
                    <a:pt x="15240" y="15240"/>
                  </a:moveTo>
                  <a:lnTo>
                    <a:pt x="7620" y="15240"/>
                  </a:lnTo>
                  <a:lnTo>
                    <a:pt x="15240" y="7620"/>
                  </a:lnTo>
                  <a:lnTo>
                    <a:pt x="15240" y="15240"/>
                  </a:lnTo>
                  <a:close/>
                </a:path>
                <a:path w="1963420" h="914400">
                  <a:moveTo>
                    <a:pt x="1946148" y="15240"/>
                  </a:moveTo>
                  <a:lnTo>
                    <a:pt x="15240" y="15240"/>
                  </a:lnTo>
                  <a:lnTo>
                    <a:pt x="15240" y="7620"/>
                  </a:lnTo>
                  <a:lnTo>
                    <a:pt x="1946148" y="7620"/>
                  </a:lnTo>
                  <a:lnTo>
                    <a:pt x="1946148" y="15240"/>
                  </a:lnTo>
                  <a:close/>
                </a:path>
                <a:path w="1963420" h="914400">
                  <a:moveTo>
                    <a:pt x="1946148" y="906779"/>
                  </a:moveTo>
                  <a:lnTo>
                    <a:pt x="1946148" y="7620"/>
                  </a:lnTo>
                  <a:lnTo>
                    <a:pt x="1955292" y="15240"/>
                  </a:lnTo>
                  <a:lnTo>
                    <a:pt x="1962912" y="15240"/>
                  </a:lnTo>
                  <a:lnTo>
                    <a:pt x="1962912" y="899160"/>
                  </a:lnTo>
                  <a:lnTo>
                    <a:pt x="1955292" y="899160"/>
                  </a:lnTo>
                  <a:lnTo>
                    <a:pt x="1946148" y="906779"/>
                  </a:lnTo>
                  <a:close/>
                </a:path>
                <a:path w="1963420" h="914400">
                  <a:moveTo>
                    <a:pt x="1962912" y="15240"/>
                  </a:moveTo>
                  <a:lnTo>
                    <a:pt x="1955292" y="15240"/>
                  </a:lnTo>
                  <a:lnTo>
                    <a:pt x="1946148" y="7620"/>
                  </a:lnTo>
                  <a:lnTo>
                    <a:pt x="1962912" y="7620"/>
                  </a:lnTo>
                  <a:lnTo>
                    <a:pt x="1962912" y="15240"/>
                  </a:lnTo>
                  <a:close/>
                </a:path>
                <a:path w="1963420" h="914400">
                  <a:moveTo>
                    <a:pt x="15240" y="906779"/>
                  </a:moveTo>
                  <a:lnTo>
                    <a:pt x="7620" y="899160"/>
                  </a:lnTo>
                  <a:lnTo>
                    <a:pt x="15240" y="899160"/>
                  </a:lnTo>
                  <a:lnTo>
                    <a:pt x="15240" y="906779"/>
                  </a:lnTo>
                  <a:close/>
                </a:path>
                <a:path w="1963420" h="914400">
                  <a:moveTo>
                    <a:pt x="1946148" y="906779"/>
                  </a:moveTo>
                  <a:lnTo>
                    <a:pt x="15240" y="906779"/>
                  </a:lnTo>
                  <a:lnTo>
                    <a:pt x="15240" y="899160"/>
                  </a:lnTo>
                  <a:lnTo>
                    <a:pt x="1946148" y="899160"/>
                  </a:lnTo>
                  <a:lnTo>
                    <a:pt x="1946148" y="906779"/>
                  </a:lnTo>
                  <a:close/>
                </a:path>
                <a:path w="1963420" h="914400">
                  <a:moveTo>
                    <a:pt x="1962912" y="906779"/>
                  </a:moveTo>
                  <a:lnTo>
                    <a:pt x="1946148" y="906779"/>
                  </a:lnTo>
                  <a:lnTo>
                    <a:pt x="1955292" y="899160"/>
                  </a:lnTo>
                  <a:lnTo>
                    <a:pt x="1962912" y="899160"/>
                  </a:lnTo>
                  <a:lnTo>
                    <a:pt x="1962912" y="906779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>
                <a:latin typeface="Aptos" panose="020B0004020202020204" pitchFamily="34" charset="0"/>
              </a:endParaRPr>
            </a:p>
          </p:txBody>
        </p:sp>
        <p:pic>
          <p:nvPicPr>
            <p:cNvPr id="25" name="object 6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80732" y="2183892"/>
              <a:ext cx="1876044" cy="894587"/>
            </a:xfrm>
            <a:prstGeom prst="rect">
              <a:avLst/>
            </a:prstGeom>
          </p:spPr>
        </p:pic>
        <p:sp>
          <p:nvSpPr>
            <p:cNvPr id="26" name="object 65"/>
            <p:cNvSpPr/>
            <p:nvPr/>
          </p:nvSpPr>
          <p:spPr>
            <a:xfrm>
              <a:off x="7373112" y="2174748"/>
              <a:ext cx="1894839" cy="914400"/>
            </a:xfrm>
            <a:custGeom>
              <a:avLst/>
              <a:gdLst/>
              <a:ahLst/>
              <a:cxnLst/>
              <a:rect l="l" t="t" r="r" b="b"/>
              <a:pathLst>
                <a:path w="1894840" h="914400">
                  <a:moveTo>
                    <a:pt x="1894332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1894332" y="0"/>
                  </a:lnTo>
                  <a:lnTo>
                    <a:pt x="1894332" y="7620"/>
                  </a:lnTo>
                  <a:lnTo>
                    <a:pt x="15240" y="7620"/>
                  </a:lnTo>
                  <a:lnTo>
                    <a:pt x="7620" y="15240"/>
                  </a:lnTo>
                  <a:lnTo>
                    <a:pt x="15240" y="15240"/>
                  </a:lnTo>
                  <a:lnTo>
                    <a:pt x="15240" y="899160"/>
                  </a:lnTo>
                  <a:lnTo>
                    <a:pt x="7620" y="899160"/>
                  </a:lnTo>
                  <a:lnTo>
                    <a:pt x="15240" y="906779"/>
                  </a:lnTo>
                  <a:lnTo>
                    <a:pt x="1894332" y="906779"/>
                  </a:lnTo>
                  <a:lnTo>
                    <a:pt x="1894332" y="914400"/>
                  </a:lnTo>
                  <a:close/>
                </a:path>
                <a:path w="1894840" h="914400">
                  <a:moveTo>
                    <a:pt x="15240" y="15240"/>
                  </a:moveTo>
                  <a:lnTo>
                    <a:pt x="7620" y="15240"/>
                  </a:lnTo>
                  <a:lnTo>
                    <a:pt x="15240" y="7620"/>
                  </a:lnTo>
                  <a:lnTo>
                    <a:pt x="15240" y="15240"/>
                  </a:lnTo>
                  <a:close/>
                </a:path>
                <a:path w="1894840" h="914400">
                  <a:moveTo>
                    <a:pt x="1879092" y="15240"/>
                  </a:moveTo>
                  <a:lnTo>
                    <a:pt x="15240" y="15240"/>
                  </a:lnTo>
                  <a:lnTo>
                    <a:pt x="15240" y="7620"/>
                  </a:lnTo>
                  <a:lnTo>
                    <a:pt x="1879092" y="7620"/>
                  </a:lnTo>
                  <a:lnTo>
                    <a:pt x="1879092" y="15240"/>
                  </a:lnTo>
                  <a:close/>
                </a:path>
                <a:path w="1894840" h="914400">
                  <a:moveTo>
                    <a:pt x="1879092" y="906779"/>
                  </a:moveTo>
                  <a:lnTo>
                    <a:pt x="1879092" y="7620"/>
                  </a:lnTo>
                  <a:lnTo>
                    <a:pt x="1886712" y="15240"/>
                  </a:lnTo>
                  <a:lnTo>
                    <a:pt x="1894332" y="15240"/>
                  </a:lnTo>
                  <a:lnTo>
                    <a:pt x="1894332" y="899160"/>
                  </a:lnTo>
                  <a:lnTo>
                    <a:pt x="1886712" y="899160"/>
                  </a:lnTo>
                  <a:lnTo>
                    <a:pt x="1879092" y="906779"/>
                  </a:lnTo>
                  <a:close/>
                </a:path>
                <a:path w="1894840" h="914400">
                  <a:moveTo>
                    <a:pt x="1894332" y="15240"/>
                  </a:moveTo>
                  <a:lnTo>
                    <a:pt x="1886712" y="15240"/>
                  </a:lnTo>
                  <a:lnTo>
                    <a:pt x="1879092" y="7620"/>
                  </a:lnTo>
                  <a:lnTo>
                    <a:pt x="1894332" y="7620"/>
                  </a:lnTo>
                  <a:lnTo>
                    <a:pt x="1894332" y="15240"/>
                  </a:lnTo>
                  <a:close/>
                </a:path>
                <a:path w="1894840" h="914400">
                  <a:moveTo>
                    <a:pt x="15240" y="906779"/>
                  </a:moveTo>
                  <a:lnTo>
                    <a:pt x="7620" y="899160"/>
                  </a:lnTo>
                  <a:lnTo>
                    <a:pt x="15240" y="899160"/>
                  </a:lnTo>
                  <a:lnTo>
                    <a:pt x="15240" y="906779"/>
                  </a:lnTo>
                  <a:close/>
                </a:path>
                <a:path w="1894840" h="914400">
                  <a:moveTo>
                    <a:pt x="1879092" y="906779"/>
                  </a:moveTo>
                  <a:lnTo>
                    <a:pt x="15240" y="906779"/>
                  </a:lnTo>
                  <a:lnTo>
                    <a:pt x="15240" y="899160"/>
                  </a:lnTo>
                  <a:lnTo>
                    <a:pt x="1879092" y="899160"/>
                  </a:lnTo>
                  <a:lnTo>
                    <a:pt x="1879092" y="906779"/>
                  </a:lnTo>
                  <a:close/>
                </a:path>
                <a:path w="1894840" h="914400">
                  <a:moveTo>
                    <a:pt x="1894332" y="906779"/>
                  </a:moveTo>
                  <a:lnTo>
                    <a:pt x="1879092" y="906779"/>
                  </a:lnTo>
                  <a:lnTo>
                    <a:pt x="1886712" y="899160"/>
                  </a:lnTo>
                  <a:lnTo>
                    <a:pt x="1894332" y="899160"/>
                  </a:lnTo>
                  <a:lnTo>
                    <a:pt x="1894332" y="906779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>
                <a:latin typeface="Aptos" panose="020B0004020202020204" pitchFamily="34" charset="0"/>
              </a:endParaRPr>
            </a:p>
          </p:txBody>
        </p:sp>
      </p:grpSp>
      <p:sp>
        <p:nvSpPr>
          <p:cNvPr id="27" name="TextBox 22"/>
          <p:cNvSpPr txBox="1"/>
          <p:nvPr/>
        </p:nvSpPr>
        <p:spPr>
          <a:xfrm>
            <a:off x="3766386" y="4318373"/>
            <a:ext cx="1820708" cy="2769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defRPr sz="900" b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Pemakain</a:t>
            </a:r>
            <a:r>
              <a:rPr lang="en-US" dirty="0"/>
              <a:t> interconnection </a:t>
            </a:r>
            <a:r>
              <a:rPr lang="en-US" dirty="0" err="1"/>
              <a:t>energi</a:t>
            </a:r>
            <a:r>
              <a:rPr lang="en-US" dirty="0"/>
              <a:t> solar panel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89314" y="1079139"/>
            <a:ext cx="1754488" cy="1659574"/>
          </a:xfrm>
          <a:prstGeom prst="rect">
            <a:avLst/>
          </a:prstGeom>
        </p:spPr>
      </p:pic>
      <p:pic>
        <p:nvPicPr>
          <p:cNvPr id="32" name="Picture 31" descr="A group of people holding a sign&#10;&#10;AI-generated content may be incorrect.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89456" y="4054224"/>
            <a:ext cx="1770673" cy="930002"/>
          </a:xfrm>
          <a:prstGeom prst="rect">
            <a:avLst/>
          </a:prstGeom>
        </p:spPr>
      </p:pic>
      <p:pic>
        <p:nvPicPr>
          <p:cNvPr id="33" name="Picture 32" descr="A group of people sitting on the floor&#10;&#10;AI-generated content may be incorrect.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05785" y="3103657"/>
            <a:ext cx="1738017" cy="910022"/>
          </a:xfrm>
          <a:prstGeom prst="rect">
            <a:avLst/>
          </a:prstGeom>
        </p:spPr>
      </p:pic>
      <p:sp>
        <p:nvSpPr>
          <p:cNvPr id="36" name="TextBox 22"/>
          <p:cNvSpPr txBox="1"/>
          <p:nvPr/>
        </p:nvSpPr>
        <p:spPr>
          <a:xfrm>
            <a:off x="5801018" y="2729594"/>
            <a:ext cx="1738017" cy="2769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Area masjid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menggunakan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air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bendali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/air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hujan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7778577" y="1132660"/>
            <a:ext cx="206009" cy="219194"/>
          </a:xfrm>
          <a:prstGeom prst="ellipse">
            <a:avLst/>
          </a:prstGeom>
          <a:solidFill>
            <a:srgbClr val="3C2AE2"/>
          </a:solidFill>
          <a:ln>
            <a:solidFill>
              <a:srgbClr val="0070C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ptos" panose="020B0004020202020204" pitchFamily="34" charset="0"/>
              </a:rPr>
              <a:t>4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45519" y="3812157"/>
            <a:ext cx="1538029" cy="1065619"/>
          </a:xfrm>
          <a:prstGeom prst="rect">
            <a:avLst/>
          </a:prstGeom>
        </p:spPr>
      </p:pic>
      <p:sp>
        <p:nvSpPr>
          <p:cNvPr id="42" name="TextBox 22"/>
          <p:cNvSpPr txBox="1"/>
          <p:nvPr/>
        </p:nvSpPr>
        <p:spPr>
          <a:xfrm>
            <a:off x="5813440" y="4930523"/>
            <a:ext cx="1746690" cy="2769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Penggunaan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goodie bag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ramah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lingkungan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16144" y="1088411"/>
            <a:ext cx="1538028" cy="140986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29929" y="2566202"/>
            <a:ext cx="1524243" cy="1165092"/>
          </a:xfrm>
          <a:prstGeom prst="rect">
            <a:avLst/>
          </a:prstGeom>
        </p:spPr>
      </p:pic>
      <p:sp>
        <p:nvSpPr>
          <p:cNvPr id="7" name="TextBox 22"/>
          <p:cNvSpPr txBox="1"/>
          <p:nvPr/>
        </p:nvSpPr>
        <p:spPr>
          <a:xfrm>
            <a:off x="7645519" y="4930523"/>
            <a:ext cx="1538029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Pengolahan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pupuk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kompos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endParaRPr lang="en-US" dirty="0">
              <a:latin typeface="Aptos" panose="020B0004020202020204" pitchFamily="34" charset="0"/>
            </a:endParaRPr>
          </a:p>
        </p:txBody>
      </p:sp>
      <p:grpSp>
        <p:nvGrpSpPr>
          <p:cNvPr id="14" name="Group 10">
            <a:extLst>
              <a:ext uri="{FF2B5EF4-FFF2-40B4-BE49-F238E27FC236}">
                <a16:creationId xmlns:a16="http://schemas.microsoft.com/office/drawing/2014/main" id="{DCEA72C3-54E0-A373-880A-B5B9BF4193CC}"/>
              </a:ext>
            </a:extLst>
          </p:cNvPr>
          <p:cNvGrpSpPr/>
          <p:nvPr/>
        </p:nvGrpSpPr>
        <p:grpSpPr>
          <a:xfrm>
            <a:off x="3834554" y="1135906"/>
            <a:ext cx="281122" cy="280172"/>
            <a:chOff x="0" y="0"/>
            <a:chExt cx="320271" cy="203635"/>
          </a:xfrm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B696DD83-3F09-E5B2-B60C-3A985249E54D}"/>
                </a:ext>
              </a:extLst>
            </p:cNvPr>
            <p:cNvSpPr/>
            <p:nvPr/>
          </p:nvSpPr>
          <p:spPr>
            <a:xfrm>
              <a:off x="0" y="0"/>
              <a:ext cx="320271" cy="203635"/>
            </a:xfrm>
            <a:custGeom>
              <a:avLst/>
              <a:gdLst/>
              <a:ahLst/>
              <a:cxnLst/>
              <a:rect l="l" t="t" r="r" b="b"/>
              <a:pathLst>
                <a:path w="320271" h="203635">
                  <a:moveTo>
                    <a:pt x="101818" y="0"/>
                  </a:moveTo>
                  <a:lnTo>
                    <a:pt x="218453" y="0"/>
                  </a:lnTo>
                  <a:cubicBezTo>
                    <a:pt x="245457" y="0"/>
                    <a:pt x="271355" y="10727"/>
                    <a:pt x="290449" y="29822"/>
                  </a:cubicBezTo>
                  <a:cubicBezTo>
                    <a:pt x="309544" y="48916"/>
                    <a:pt x="320271" y="74814"/>
                    <a:pt x="320271" y="101818"/>
                  </a:cubicBezTo>
                  <a:lnTo>
                    <a:pt x="320271" y="101818"/>
                  </a:lnTo>
                  <a:cubicBezTo>
                    <a:pt x="320271" y="128821"/>
                    <a:pt x="309544" y="154719"/>
                    <a:pt x="290449" y="173814"/>
                  </a:cubicBezTo>
                  <a:cubicBezTo>
                    <a:pt x="271355" y="192908"/>
                    <a:pt x="245457" y="203635"/>
                    <a:pt x="218453" y="203635"/>
                  </a:cubicBezTo>
                  <a:lnTo>
                    <a:pt x="101818" y="203635"/>
                  </a:lnTo>
                  <a:cubicBezTo>
                    <a:pt x="74814" y="203635"/>
                    <a:pt x="48916" y="192908"/>
                    <a:pt x="29822" y="173814"/>
                  </a:cubicBezTo>
                  <a:cubicBezTo>
                    <a:pt x="10727" y="154719"/>
                    <a:pt x="0" y="128821"/>
                    <a:pt x="0" y="101818"/>
                  </a:cubicBezTo>
                  <a:lnTo>
                    <a:pt x="0" y="101818"/>
                  </a:lnTo>
                  <a:cubicBezTo>
                    <a:pt x="0" y="74814"/>
                    <a:pt x="10727" y="48916"/>
                    <a:pt x="29822" y="29822"/>
                  </a:cubicBezTo>
                  <a:cubicBezTo>
                    <a:pt x="48916" y="10727"/>
                    <a:pt x="74814" y="0"/>
                    <a:pt x="101818" y="0"/>
                  </a:cubicBezTo>
                  <a:close/>
                </a:path>
              </a:pathLst>
            </a:custGeom>
            <a:solidFill>
              <a:srgbClr val="292B55"/>
            </a:solidFill>
            <a:ln w="38100" cap="rnd">
              <a:solidFill>
                <a:srgbClr val="EBCA3F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ID" sz="12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2</a:t>
              </a:r>
            </a:p>
          </p:txBody>
        </p:sp>
        <p:sp>
          <p:nvSpPr>
            <p:cNvPr id="28" name="TextBox 12">
              <a:extLst>
                <a:ext uri="{FF2B5EF4-FFF2-40B4-BE49-F238E27FC236}">
                  <a16:creationId xmlns:a16="http://schemas.microsoft.com/office/drawing/2014/main" id="{D87FE99C-6EE1-24DC-4BCA-481E3A6CD26B}"/>
                </a:ext>
              </a:extLst>
            </p:cNvPr>
            <p:cNvSpPr txBox="1"/>
            <p:nvPr/>
          </p:nvSpPr>
          <p:spPr>
            <a:xfrm>
              <a:off x="0" y="47625"/>
              <a:ext cx="320271" cy="156010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algn="ctr">
                <a:lnSpc>
                  <a:spcPts val="1270"/>
                </a:lnSpc>
              </a:pPr>
              <a:endParaRPr sz="200" b="1" dirty="0">
                <a:latin typeface="Aptos" panose="020B0004020202020204" pitchFamily="34" charset="0"/>
              </a:endParaRPr>
            </a:p>
          </p:txBody>
        </p:sp>
      </p:grpSp>
      <p:grpSp>
        <p:nvGrpSpPr>
          <p:cNvPr id="31" name="Group 10">
            <a:extLst>
              <a:ext uri="{FF2B5EF4-FFF2-40B4-BE49-F238E27FC236}">
                <a16:creationId xmlns:a16="http://schemas.microsoft.com/office/drawing/2014/main" id="{2E16E60B-79CB-7A69-2954-E1A10290CD36}"/>
              </a:ext>
            </a:extLst>
          </p:cNvPr>
          <p:cNvGrpSpPr/>
          <p:nvPr/>
        </p:nvGrpSpPr>
        <p:grpSpPr>
          <a:xfrm>
            <a:off x="211218" y="2434673"/>
            <a:ext cx="281122" cy="280172"/>
            <a:chOff x="0" y="0"/>
            <a:chExt cx="320271" cy="203635"/>
          </a:xfrm>
        </p:grpSpPr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CA423428-04E5-D0E5-E758-CB184B11EB0B}"/>
                </a:ext>
              </a:extLst>
            </p:cNvPr>
            <p:cNvSpPr/>
            <p:nvPr/>
          </p:nvSpPr>
          <p:spPr>
            <a:xfrm>
              <a:off x="0" y="0"/>
              <a:ext cx="320271" cy="203635"/>
            </a:xfrm>
            <a:custGeom>
              <a:avLst/>
              <a:gdLst/>
              <a:ahLst/>
              <a:cxnLst/>
              <a:rect l="l" t="t" r="r" b="b"/>
              <a:pathLst>
                <a:path w="320271" h="203635">
                  <a:moveTo>
                    <a:pt x="101818" y="0"/>
                  </a:moveTo>
                  <a:lnTo>
                    <a:pt x="218453" y="0"/>
                  </a:lnTo>
                  <a:cubicBezTo>
                    <a:pt x="245457" y="0"/>
                    <a:pt x="271355" y="10727"/>
                    <a:pt x="290449" y="29822"/>
                  </a:cubicBezTo>
                  <a:cubicBezTo>
                    <a:pt x="309544" y="48916"/>
                    <a:pt x="320271" y="74814"/>
                    <a:pt x="320271" y="101818"/>
                  </a:cubicBezTo>
                  <a:lnTo>
                    <a:pt x="320271" y="101818"/>
                  </a:lnTo>
                  <a:cubicBezTo>
                    <a:pt x="320271" y="128821"/>
                    <a:pt x="309544" y="154719"/>
                    <a:pt x="290449" y="173814"/>
                  </a:cubicBezTo>
                  <a:cubicBezTo>
                    <a:pt x="271355" y="192908"/>
                    <a:pt x="245457" y="203635"/>
                    <a:pt x="218453" y="203635"/>
                  </a:cubicBezTo>
                  <a:lnTo>
                    <a:pt x="101818" y="203635"/>
                  </a:lnTo>
                  <a:cubicBezTo>
                    <a:pt x="74814" y="203635"/>
                    <a:pt x="48916" y="192908"/>
                    <a:pt x="29822" y="173814"/>
                  </a:cubicBezTo>
                  <a:cubicBezTo>
                    <a:pt x="10727" y="154719"/>
                    <a:pt x="0" y="128821"/>
                    <a:pt x="0" y="101818"/>
                  </a:cubicBezTo>
                  <a:lnTo>
                    <a:pt x="0" y="101818"/>
                  </a:lnTo>
                  <a:cubicBezTo>
                    <a:pt x="0" y="74814"/>
                    <a:pt x="10727" y="48916"/>
                    <a:pt x="29822" y="29822"/>
                  </a:cubicBezTo>
                  <a:cubicBezTo>
                    <a:pt x="48916" y="10727"/>
                    <a:pt x="74814" y="0"/>
                    <a:pt x="101818" y="0"/>
                  </a:cubicBezTo>
                  <a:close/>
                </a:path>
              </a:pathLst>
            </a:custGeom>
            <a:solidFill>
              <a:srgbClr val="292B55"/>
            </a:solidFill>
            <a:ln w="38100" cap="rnd">
              <a:solidFill>
                <a:srgbClr val="EBCA3F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ID" sz="12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1</a:t>
              </a:r>
            </a:p>
          </p:txBody>
        </p:sp>
        <p:sp>
          <p:nvSpPr>
            <p:cNvPr id="35" name="TextBox 12">
              <a:extLst>
                <a:ext uri="{FF2B5EF4-FFF2-40B4-BE49-F238E27FC236}">
                  <a16:creationId xmlns:a16="http://schemas.microsoft.com/office/drawing/2014/main" id="{1D82D589-EC86-F755-EA3D-AF222E67FC6C}"/>
                </a:ext>
              </a:extLst>
            </p:cNvPr>
            <p:cNvSpPr txBox="1"/>
            <p:nvPr/>
          </p:nvSpPr>
          <p:spPr>
            <a:xfrm>
              <a:off x="0" y="47625"/>
              <a:ext cx="320271" cy="156010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algn="ctr">
                <a:lnSpc>
                  <a:spcPts val="1270"/>
                </a:lnSpc>
              </a:pPr>
              <a:endParaRPr sz="200" b="1" dirty="0">
                <a:latin typeface="Aptos" panose="020B0004020202020204" pitchFamily="34" charset="0"/>
              </a:endParaRPr>
            </a:p>
          </p:txBody>
        </p:sp>
      </p:grpSp>
      <p:grpSp>
        <p:nvGrpSpPr>
          <p:cNvPr id="37" name="Group 10">
            <a:extLst>
              <a:ext uri="{FF2B5EF4-FFF2-40B4-BE49-F238E27FC236}">
                <a16:creationId xmlns:a16="http://schemas.microsoft.com/office/drawing/2014/main" id="{AA3D9755-A432-0394-B741-1583BF311FB5}"/>
              </a:ext>
            </a:extLst>
          </p:cNvPr>
          <p:cNvGrpSpPr/>
          <p:nvPr/>
        </p:nvGrpSpPr>
        <p:grpSpPr>
          <a:xfrm>
            <a:off x="5886976" y="1168372"/>
            <a:ext cx="281122" cy="280172"/>
            <a:chOff x="0" y="0"/>
            <a:chExt cx="320271" cy="203635"/>
          </a:xfrm>
        </p:grpSpPr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A4D2C249-8F36-CEB6-0B3C-4035BCE8A4A1}"/>
                </a:ext>
              </a:extLst>
            </p:cNvPr>
            <p:cNvSpPr/>
            <p:nvPr/>
          </p:nvSpPr>
          <p:spPr>
            <a:xfrm>
              <a:off x="0" y="0"/>
              <a:ext cx="320271" cy="203635"/>
            </a:xfrm>
            <a:custGeom>
              <a:avLst/>
              <a:gdLst/>
              <a:ahLst/>
              <a:cxnLst/>
              <a:rect l="l" t="t" r="r" b="b"/>
              <a:pathLst>
                <a:path w="320271" h="203635">
                  <a:moveTo>
                    <a:pt x="101818" y="0"/>
                  </a:moveTo>
                  <a:lnTo>
                    <a:pt x="218453" y="0"/>
                  </a:lnTo>
                  <a:cubicBezTo>
                    <a:pt x="245457" y="0"/>
                    <a:pt x="271355" y="10727"/>
                    <a:pt x="290449" y="29822"/>
                  </a:cubicBezTo>
                  <a:cubicBezTo>
                    <a:pt x="309544" y="48916"/>
                    <a:pt x="320271" y="74814"/>
                    <a:pt x="320271" y="101818"/>
                  </a:cubicBezTo>
                  <a:lnTo>
                    <a:pt x="320271" y="101818"/>
                  </a:lnTo>
                  <a:cubicBezTo>
                    <a:pt x="320271" y="128821"/>
                    <a:pt x="309544" y="154719"/>
                    <a:pt x="290449" y="173814"/>
                  </a:cubicBezTo>
                  <a:cubicBezTo>
                    <a:pt x="271355" y="192908"/>
                    <a:pt x="245457" y="203635"/>
                    <a:pt x="218453" y="203635"/>
                  </a:cubicBezTo>
                  <a:lnTo>
                    <a:pt x="101818" y="203635"/>
                  </a:lnTo>
                  <a:cubicBezTo>
                    <a:pt x="74814" y="203635"/>
                    <a:pt x="48916" y="192908"/>
                    <a:pt x="29822" y="173814"/>
                  </a:cubicBezTo>
                  <a:cubicBezTo>
                    <a:pt x="10727" y="154719"/>
                    <a:pt x="0" y="128821"/>
                    <a:pt x="0" y="101818"/>
                  </a:cubicBezTo>
                  <a:lnTo>
                    <a:pt x="0" y="101818"/>
                  </a:lnTo>
                  <a:cubicBezTo>
                    <a:pt x="0" y="74814"/>
                    <a:pt x="10727" y="48916"/>
                    <a:pt x="29822" y="29822"/>
                  </a:cubicBezTo>
                  <a:cubicBezTo>
                    <a:pt x="48916" y="10727"/>
                    <a:pt x="74814" y="0"/>
                    <a:pt x="101818" y="0"/>
                  </a:cubicBezTo>
                  <a:close/>
                </a:path>
              </a:pathLst>
            </a:custGeom>
            <a:solidFill>
              <a:srgbClr val="292B55"/>
            </a:solidFill>
            <a:ln w="38100" cap="rnd">
              <a:solidFill>
                <a:srgbClr val="EBCA3F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ID" sz="12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3</a:t>
              </a:r>
            </a:p>
          </p:txBody>
        </p:sp>
        <p:sp>
          <p:nvSpPr>
            <p:cNvPr id="43" name="TextBox 12">
              <a:extLst>
                <a:ext uri="{FF2B5EF4-FFF2-40B4-BE49-F238E27FC236}">
                  <a16:creationId xmlns:a16="http://schemas.microsoft.com/office/drawing/2014/main" id="{F14404D6-B9B3-0BE3-5899-9E2AE29CE6FE}"/>
                </a:ext>
              </a:extLst>
            </p:cNvPr>
            <p:cNvSpPr txBox="1"/>
            <p:nvPr/>
          </p:nvSpPr>
          <p:spPr>
            <a:xfrm>
              <a:off x="0" y="47625"/>
              <a:ext cx="320271" cy="156010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algn="ctr">
                <a:lnSpc>
                  <a:spcPts val="1270"/>
                </a:lnSpc>
              </a:pPr>
              <a:endParaRPr sz="200" b="1" dirty="0">
                <a:latin typeface="Aptos" panose="020B0004020202020204" pitchFamily="34" charset="0"/>
              </a:endParaRPr>
            </a:p>
          </p:txBody>
        </p:sp>
      </p:grpSp>
      <p:grpSp>
        <p:nvGrpSpPr>
          <p:cNvPr id="45" name="Group 10">
            <a:extLst>
              <a:ext uri="{FF2B5EF4-FFF2-40B4-BE49-F238E27FC236}">
                <a16:creationId xmlns:a16="http://schemas.microsoft.com/office/drawing/2014/main" id="{081ED9FA-161A-9800-C969-3F3F470134BA}"/>
              </a:ext>
            </a:extLst>
          </p:cNvPr>
          <p:cNvGrpSpPr/>
          <p:nvPr/>
        </p:nvGrpSpPr>
        <p:grpSpPr>
          <a:xfrm>
            <a:off x="5842846" y="3179514"/>
            <a:ext cx="281122" cy="280172"/>
            <a:chOff x="0" y="0"/>
            <a:chExt cx="320271" cy="203635"/>
          </a:xfrm>
        </p:grpSpPr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4A5F6232-874D-510D-6E1C-7DAE1B092AB6}"/>
                </a:ext>
              </a:extLst>
            </p:cNvPr>
            <p:cNvSpPr/>
            <p:nvPr/>
          </p:nvSpPr>
          <p:spPr>
            <a:xfrm>
              <a:off x="0" y="0"/>
              <a:ext cx="320271" cy="203635"/>
            </a:xfrm>
            <a:custGeom>
              <a:avLst/>
              <a:gdLst/>
              <a:ahLst/>
              <a:cxnLst/>
              <a:rect l="l" t="t" r="r" b="b"/>
              <a:pathLst>
                <a:path w="320271" h="203635">
                  <a:moveTo>
                    <a:pt x="101818" y="0"/>
                  </a:moveTo>
                  <a:lnTo>
                    <a:pt x="218453" y="0"/>
                  </a:lnTo>
                  <a:cubicBezTo>
                    <a:pt x="245457" y="0"/>
                    <a:pt x="271355" y="10727"/>
                    <a:pt x="290449" y="29822"/>
                  </a:cubicBezTo>
                  <a:cubicBezTo>
                    <a:pt x="309544" y="48916"/>
                    <a:pt x="320271" y="74814"/>
                    <a:pt x="320271" y="101818"/>
                  </a:cubicBezTo>
                  <a:lnTo>
                    <a:pt x="320271" y="101818"/>
                  </a:lnTo>
                  <a:cubicBezTo>
                    <a:pt x="320271" y="128821"/>
                    <a:pt x="309544" y="154719"/>
                    <a:pt x="290449" y="173814"/>
                  </a:cubicBezTo>
                  <a:cubicBezTo>
                    <a:pt x="271355" y="192908"/>
                    <a:pt x="245457" y="203635"/>
                    <a:pt x="218453" y="203635"/>
                  </a:cubicBezTo>
                  <a:lnTo>
                    <a:pt x="101818" y="203635"/>
                  </a:lnTo>
                  <a:cubicBezTo>
                    <a:pt x="74814" y="203635"/>
                    <a:pt x="48916" y="192908"/>
                    <a:pt x="29822" y="173814"/>
                  </a:cubicBezTo>
                  <a:cubicBezTo>
                    <a:pt x="10727" y="154719"/>
                    <a:pt x="0" y="128821"/>
                    <a:pt x="0" y="101818"/>
                  </a:cubicBezTo>
                  <a:lnTo>
                    <a:pt x="0" y="101818"/>
                  </a:lnTo>
                  <a:cubicBezTo>
                    <a:pt x="0" y="74814"/>
                    <a:pt x="10727" y="48916"/>
                    <a:pt x="29822" y="29822"/>
                  </a:cubicBezTo>
                  <a:cubicBezTo>
                    <a:pt x="48916" y="10727"/>
                    <a:pt x="74814" y="0"/>
                    <a:pt x="101818" y="0"/>
                  </a:cubicBezTo>
                  <a:close/>
                </a:path>
              </a:pathLst>
            </a:custGeom>
            <a:solidFill>
              <a:srgbClr val="292B55"/>
            </a:solidFill>
            <a:ln w="38100" cap="rnd">
              <a:solidFill>
                <a:srgbClr val="EBCA3F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ID" sz="12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4</a:t>
              </a:r>
            </a:p>
          </p:txBody>
        </p:sp>
        <p:sp>
          <p:nvSpPr>
            <p:cNvPr id="49" name="TextBox 12">
              <a:extLst>
                <a:ext uri="{FF2B5EF4-FFF2-40B4-BE49-F238E27FC236}">
                  <a16:creationId xmlns:a16="http://schemas.microsoft.com/office/drawing/2014/main" id="{06ED2D41-95AF-F329-9782-7DB09D8B3723}"/>
                </a:ext>
              </a:extLst>
            </p:cNvPr>
            <p:cNvSpPr txBox="1"/>
            <p:nvPr/>
          </p:nvSpPr>
          <p:spPr>
            <a:xfrm>
              <a:off x="0" y="47625"/>
              <a:ext cx="320271" cy="156010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algn="ctr">
                <a:lnSpc>
                  <a:spcPts val="1270"/>
                </a:lnSpc>
              </a:pPr>
              <a:endParaRPr sz="200" b="1" dirty="0">
                <a:latin typeface="Aptos" panose="020B0004020202020204" pitchFamily="34" charset="0"/>
              </a:endParaRPr>
            </a:p>
          </p:txBody>
        </p:sp>
      </p:grpSp>
      <p:sp>
        <p:nvSpPr>
          <p:cNvPr id="50" name="Freeform 11">
            <a:extLst>
              <a:ext uri="{FF2B5EF4-FFF2-40B4-BE49-F238E27FC236}">
                <a16:creationId xmlns:a16="http://schemas.microsoft.com/office/drawing/2014/main" id="{2E0552E5-F61A-B4FB-FBF1-2EBBFB064FE1}"/>
              </a:ext>
            </a:extLst>
          </p:cNvPr>
          <p:cNvSpPr/>
          <p:nvPr/>
        </p:nvSpPr>
        <p:spPr>
          <a:xfrm>
            <a:off x="7693016" y="1135906"/>
            <a:ext cx="281122" cy="280172"/>
          </a:xfrm>
          <a:custGeom>
            <a:avLst/>
            <a:gdLst/>
            <a:ahLst/>
            <a:cxnLst/>
            <a:rect l="l" t="t" r="r" b="b"/>
            <a:pathLst>
              <a:path w="320271" h="203635">
                <a:moveTo>
                  <a:pt x="101818" y="0"/>
                </a:moveTo>
                <a:lnTo>
                  <a:pt x="218453" y="0"/>
                </a:lnTo>
                <a:cubicBezTo>
                  <a:pt x="245457" y="0"/>
                  <a:pt x="271355" y="10727"/>
                  <a:pt x="290449" y="29822"/>
                </a:cubicBezTo>
                <a:cubicBezTo>
                  <a:pt x="309544" y="48916"/>
                  <a:pt x="320271" y="74814"/>
                  <a:pt x="320271" y="101818"/>
                </a:cubicBezTo>
                <a:lnTo>
                  <a:pt x="320271" y="101818"/>
                </a:lnTo>
                <a:cubicBezTo>
                  <a:pt x="320271" y="128821"/>
                  <a:pt x="309544" y="154719"/>
                  <a:pt x="290449" y="173814"/>
                </a:cubicBezTo>
                <a:cubicBezTo>
                  <a:pt x="271355" y="192908"/>
                  <a:pt x="245457" y="203635"/>
                  <a:pt x="218453" y="203635"/>
                </a:cubicBezTo>
                <a:lnTo>
                  <a:pt x="101818" y="203635"/>
                </a:lnTo>
                <a:cubicBezTo>
                  <a:pt x="74814" y="203635"/>
                  <a:pt x="48916" y="192908"/>
                  <a:pt x="29822" y="173814"/>
                </a:cubicBezTo>
                <a:cubicBezTo>
                  <a:pt x="10727" y="154719"/>
                  <a:pt x="0" y="128821"/>
                  <a:pt x="0" y="101818"/>
                </a:cubicBezTo>
                <a:lnTo>
                  <a:pt x="0" y="101818"/>
                </a:lnTo>
                <a:cubicBezTo>
                  <a:pt x="0" y="74814"/>
                  <a:pt x="10727" y="48916"/>
                  <a:pt x="29822" y="29822"/>
                </a:cubicBezTo>
                <a:cubicBezTo>
                  <a:pt x="48916" y="10727"/>
                  <a:pt x="74814" y="0"/>
                  <a:pt x="101818" y="0"/>
                </a:cubicBezTo>
                <a:close/>
              </a:path>
            </a:pathLst>
          </a:custGeom>
          <a:solidFill>
            <a:srgbClr val="292B55"/>
          </a:solidFill>
          <a:ln w="38100" cap="rnd">
            <a:solidFill>
              <a:srgbClr val="EBCA3F"/>
            </a:solidFill>
            <a:prstDash val="solid"/>
            <a:round/>
          </a:ln>
        </p:spPr>
        <p:txBody>
          <a:bodyPr/>
          <a:lstStyle/>
          <a:p>
            <a:pPr algn="ctr"/>
            <a:r>
              <a:rPr lang="en-ID" sz="1200" b="1" dirty="0">
                <a:solidFill>
                  <a:schemeClr val="bg1"/>
                </a:solidFill>
                <a:latin typeface="Aptos" panose="020B0004020202020204" pitchFamily="34" charset="0"/>
              </a:rPr>
              <a:t>5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8E695-C8CA-4711-D958-3E1AAC602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9">
            <a:extLst>
              <a:ext uri="{FF2B5EF4-FFF2-40B4-BE49-F238E27FC236}">
                <a16:creationId xmlns:a16="http://schemas.microsoft.com/office/drawing/2014/main" id="{8A95A5E1-2F27-A423-CB99-9C5FC72ACEEB}"/>
              </a:ext>
            </a:extLst>
          </p:cNvPr>
          <p:cNvSpPr txBox="1"/>
          <p:nvPr/>
        </p:nvSpPr>
        <p:spPr>
          <a:xfrm>
            <a:off x="1305638" y="175679"/>
            <a:ext cx="7877910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2030"/>
              </a:lnSpc>
              <a:defRPr sz="1600" b="1">
                <a:solidFill>
                  <a:srgbClr val="2A2A2A"/>
                </a:solidFill>
                <a:latin typeface="+mj-lt"/>
                <a:ea typeface="Berkshire Swash" panose="02000505000000020003"/>
                <a:cs typeface="Berkshire Swash" panose="02000505000000020003"/>
              </a:defRPr>
            </a:lvl1pPr>
          </a:lstStyle>
          <a:p>
            <a:pPr marL="0" marR="0" lvl="0" indent="0" algn="l" defTabSz="464820" rtl="0" eaLnBrk="1" fontAlgn="auto" latinLnBrk="0" hangingPunct="1">
              <a:lnSpc>
                <a:spcPts val="20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Berkshire Swash" panose="02000505000000020003" charset="0"/>
              </a:rPr>
              <a:t>Pilar 3: Program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Berkshire Swash" panose="02000505000000020003" charset="0"/>
              </a:rPr>
              <a:t>Sosial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Berkshire Swash" panose="02000505000000020003" charset="0"/>
              <a:sym typeface="Berkshire Swash" panose="02000505000000020003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BCC830DF-1CDF-B931-83D9-A3F9843C063D}"/>
              </a:ext>
            </a:extLst>
          </p:cNvPr>
          <p:cNvSpPr txBox="1"/>
          <p:nvPr/>
        </p:nvSpPr>
        <p:spPr>
          <a:xfrm>
            <a:off x="994528" y="644034"/>
            <a:ext cx="4458043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648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Program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Berkelanjutan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 DKM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Calibri" panose="020F0502020204030204"/>
              <a:cs typeface="Calibri" panose="020F0502020204030204"/>
              <a:sym typeface="Berkshire Swash" panose="02000505000000020003"/>
            </a:endParaRPr>
          </a:p>
        </p:txBody>
      </p:sp>
      <p:grpSp>
        <p:nvGrpSpPr>
          <p:cNvPr id="4" name="Group 10">
            <a:extLst>
              <a:ext uri="{FF2B5EF4-FFF2-40B4-BE49-F238E27FC236}">
                <a16:creationId xmlns:a16="http://schemas.microsoft.com/office/drawing/2014/main" id="{D33511AC-A352-168D-650A-0847EE95E219}"/>
              </a:ext>
            </a:extLst>
          </p:cNvPr>
          <p:cNvGrpSpPr/>
          <p:nvPr/>
        </p:nvGrpSpPr>
        <p:grpSpPr>
          <a:xfrm>
            <a:off x="309190" y="567060"/>
            <a:ext cx="617620" cy="392697"/>
            <a:chOff x="0" y="0"/>
            <a:chExt cx="320271" cy="203635"/>
          </a:xfrm>
        </p:grpSpPr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2605F7FB-2B92-44EC-618C-25B6B4415DE1}"/>
                </a:ext>
              </a:extLst>
            </p:cNvPr>
            <p:cNvSpPr/>
            <p:nvPr/>
          </p:nvSpPr>
          <p:spPr>
            <a:xfrm>
              <a:off x="0" y="0"/>
              <a:ext cx="320271" cy="203635"/>
            </a:xfrm>
            <a:custGeom>
              <a:avLst/>
              <a:gdLst/>
              <a:ahLst/>
              <a:cxnLst/>
              <a:rect l="l" t="t" r="r" b="b"/>
              <a:pathLst>
                <a:path w="320271" h="203635">
                  <a:moveTo>
                    <a:pt x="101818" y="0"/>
                  </a:moveTo>
                  <a:lnTo>
                    <a:pt x="218453" y="0"/>
                  </a:lnTo>
                  <a:cubicBezTo>
                    <a:pt x="245457" y="0"/>
                    <a:pt x="271355" y="10727"/>
                    <a:pt x="290449" y="29822"/>
                  </a:cubicBezTo>
                  <a:cubicBezTo>
                    <a:pt x="309544" y="48916"/>
                    <a:pt x="320271" y="74814"/>
                    <a:pt x="320271" y="101818"/>
                  </a:cubicBezTo>
                  <a:lnTo>
                    <a:pt x="320271" y="101818"/>
                  </a:lnTo>
                  <a:cubicBezTo>
                    <a:pt x="320271" y="128821"/>
                    <a:pt x="309544" y="154719"/>
                    <a:pt x="290449" y="173814"/>
                  </a:cubicBezTo>
                  <a:cubicBezTo>
                    <a:pt x="271355" y="192908"/>
                    <a:pt x="245457" y="203635"/>
                    <a:pt x="218453" y="203635"/>
                  </a:cubicBezTo>
                  <a:lnTo>
                    <a:pt x="101818" y="203635"/>
                  </a:lnTo>
                  <a:cubicBezTo>
                    <a:pt x="74814" y="203635"/>
                    <a:pt x="48916" y="192908"/>
                    <a:pt x="29822" y="173814"/>
                  </a:cubicBezTo>
                  <a:cubicBezTo>
                    <a:pt x="10727" y="154719"/>
                    <a:pt x="0" y="128821"/>
                    <a:pt x="0" y="101818"/>
                  </a:cubicBezTo>
                  <a:lnTo>
                    <a:pt x="0" y="101818"/>
                  </a:lnTo>
                  <a:cubicBezTo>
                    <a:pt x="0" y="74814"/>
                    <a:pt x="10727" y="48916"/>
                    <a:pt x="29822" y="29822"/>
                  </a:cubicBezTo>
                  <a:cubicBezTo>
                    <a:pt x="48916" y="10727"/>
                    <a:pt x="74814" y="0"/>
                    <a:pt x="101818" y="0"/>
                  </a:cubicBezTo>
                  <a:close/>
                </a:path>
              </a:pathLst>
            </a:custGeom>
            <a:solidFill>
              <a:srgbClr val="292B55"/>
            </a:solidFill>
            <a:ln w="38100" cap="rnd">
              <a:solidFill>
                <a:srgbClr val="EBCA3F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ctr" defTabSz="4648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3.3</a:t>
              </a:r>
            </a:p>
          </p:txBody>
        </p:sp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F56C7C07-F4D0-49B2-F9D1-1FFD12A43807}"/>
                </a:ext>
              </a:extLst>
            </p:cNvPr>
            <p:cNvSpPr txBox="1"/>
            <p:nvPr/>
          </p:nvSpPr>
          <p:spPr>
            <a:xfrm>
              <a:off x="0" y="47625"/>
              <a:ext cx="320271" cy="156010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marL="0" marR="0" lvl="0" indent="0" algn="ctr" defTabSz="464820" rtl="0" eaLnBrk="1" fontAlgn="auto" latinLnBrk="0" hangingPunct="1">
                <a:lnSpc>
                  <a:spcPts val="127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3B02BC2-D843-65B5-B0C0-4E3ED59067F5}"/>
              </a:ext>
            </a:extLst>
          </p:cNvPr>
          <p:cNvSpPr txBox="1"/>
          <p:nvPr/>
        </p:nvSpPr>
        <p:spPr>
          <a:xfrm>
            <a:off x="211218" y="1051599"/>
            <a:ext cx="3585174" cy="1184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91440">
              <a:defRPr sz="1100" b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Arial" panose="020B0604020202020204"/>
              </a:defRPr>
            </a:lvl1pPr>
          </a:lstStyle>
          <a:p>
            <a:pPr marL="91440" marR="0" lvl="0" indent="0" algn="l" defTabSz="4648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/>
                <a:cs typeface="Arial" panose="020B0604020202020204"/>
                <a:sym typeface="Berkshire Swash" panose="02000505000000020003"/>
              </a:rPr>
              <a:t>3.3.1 Program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/>
                <a:cs typeface="Arial" panose="020B0604020202020204"/>
                <a:sym typeface="Berkshire Swash" panose="02000505000000020003"/>
              </a:rPr>
              <a:t>Keberlanjutan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/>
                <a:cs typeface="Arial" panose="020B0604020202020204"/>
                <a:sym typeface="Berkshire Swash" panose="02000505000000020003"/>
              </a:rPr>
              <a:t> (Sustainability) di DKM:</a:t>
            </a:r>
          </a:p>
          <a:p>
            <a:pPr marL="320040" marR="0" lvl="0" indent="-228600" algn="l" defTabSz="4648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Recyclced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 material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menjadi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berbagai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 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properti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ramah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lingkungan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Calibri" panose="020F0502020204030204"/>
              <a:cs typeface="Calibri" panose="020F0502020204030204"/>
            </a:endParaRPr>
          </a:p>
          <a:p>
            <a:pPr marL="320040" marR="0" lvl="0" indent="-228600" algn="l" defTabSz="4648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Penghematan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 Listrik</a:t>
            </a:r>
          </a:p>
          <a:p>
            <a:pPr marL="320040" marR="0" lvl="0" indent="-228600" algn="l" defTabSz="4648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Penghematan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 Air dan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pemanfaatan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 Air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bendali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Calibri" panose="020F0502020204030204"/>
              <a:cs typeface="Calibri" panose="020F0502020204030204"/>
            </a:endParaRPr>
          </a:p>
          <a:p>
            <a:pPr marL="320040" marR="0" lvl="0" indent="-228600" algn="l" defTabSz="4648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Program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pengurangan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limbah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plastik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Calibri" panose="020F0502020204030204"/>
              <a:cs typeface="Calibri" panose="020F0502020204030204"/>
            </a:endParaRPr>
          </a:p>
          <a:p>
            <a:pPr marL="91440" marR="0" lvl="0" indent="0" algn="l" defTabSz="4648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Calibri" panose="020F0502020204030204"/>
              <a:cs typeface="Arial" panose="020B0604020202020204"/>
            </a:endParaRPr>
          </a:p>
        </p:txBody>
      </p:sp>
      <p:pic>
        <p:nvPicPr>
          <p:cNvPr id="9" name="Picture 8" descr="A group of bottles in a wooden holder&#10;&#10;AI-generated content may be incorrect.">
            <a:extLst>
              <a:ext uri="{FF2B5EF4-FFF2-40B4-BE49-F238E27FC236}">
                <a16:creationId xmlns:a16="http://schemas.microsoft.com/office/drawing/2014/main" id="{258B9617-4B6C-05BC-52EC-BA9488BD0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56" y="2339122"/>
            <a:ext cx="884161" cy="1067043"/>
          </a:xfrm>
          <a:prstGeom prst="rect">
            <a:avLst/>
          </a:prstGeom>
        </p:spPr>
      </p:pic>
      <p:pic>
        <p:nvPicPr>
          <p:cNvPr id="10" name="Picture 9" descr="A bird house in a garden&#10;&#10;AI-generated content may be incorrect.">
            <a:extLst>
              <a:ext uri="{FF2B5EF4-FFF2-40B4-BE49-F238E27FC236}">
                <a16:creationId xmlns:a16="http://schemas.microsoft.com/office/drawing/2014/main" id="{9077433C-681E-7EE2-A40E-5E9813893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019" y="2314878"/>
            <a:ext cx="1017738" cy="1886934"/>
          </a:xfrm>
          <a:prstGeom prst="rect">
            <a:avLst/>
          </a:prstGeom>
        </p:spPr>
      </p:pic>
      <p:pic>
        <p:nvPicPr>
          <p:cNvPr id="12" name="Picture 11" descr="A person standing in a room with benches&#10;&#10;AI-generated content may be incorrect.">
            <a:extLst>
              <a:ext uri="{FF2B5EF4-FFF2-40B4-BE49-F238E27FC236}">
                <a16:creationId xmlns:a16="http://schemas.microsoft.com/office/drawing/2014/main" id="{B5EEE8E5-826B-8AAA-4E1D-CDC4112105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4559" y="2330020"/>
            <a:ext cx="1074401" cy="1116623"/>
          </a:xfrm>
          <a:prstGeom prst="rect">
            <a:avLst/>
          </a:prstGeom>
        </p:spPr>
      </p:pic>
      <p:pic>
        <p:nvPicPr>
          <p:cNvPr id="13" name="Picture 12" descr="A wooden trays on a table&#10;&#10;AI-generated content may be incorrect.">
            <a:extLst>
              <a:ext uri="{FF2B5EF4-FFF2-40B4-BE49-F238E27FC236}">
                <a16:creationId xmlns:a16="http://schemas.microsoft.com/office/drawing/2014/main" id="{8473F5BD-95B8-C657-F7A0-58562F9C836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2563"/>
          <a:stretch>
            <a:fillRect/>
          </a:stretch>
        </p:blipFill>
        <p:spPr>
          <a:xfrm>
            <a:off x="2184560" y="3499647"/>
            <a:ext cx="1074400" cy="695442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406B2D4E-A7A2-C32B-C4A5-72BF6A0E9F4E}"/>
              </a:ext>
            </a:extLst>
          </p:cNvPr>
          <p:cNvSpPr txBox="1"/>
          <p:nvPr/>
        </p:nvSpPr>
        <p:spPr>
          <a:xfrm>
            <a:off x="383723" y="4304395"/>
            <a:ext cx="2665408" cy="14080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648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  <a:sym typeface="Berkshire Swash" panose="02000505000000020003"/>
              </a:rPr>
              <a:t>Kayu </a:t>
            </a: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  <a:sym typeface="Berkshire Swash" panose="02000505000000020003"/>
              </a:rPr>
              <a:t>bekas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  <a:sym typeface="Berkshire Swash" panose="02000505000000020003"/>
              </a:rPr>
              <a:t> </a:t>
            </a: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  <a:sym typeface="Berkshire Swash" panose="02000505000000020003"/>
              </a:rPr>
              <a:t>diolah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  <a:sym typeface="Berkshire Swash" panose="02000505000000020003"/>
              </a:rPr>
              <a:t> </a:t>
            </a: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  <a:sym typeface="Berkshire Swash" panose="02000505000000020003"/>
              </a:rPr>
              <a:t>menjadi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  <a:sym typeface="Berkshire Swash" panose="02000505000000020003"/>
              </a:rPr>
              <a:t> </a:t>
            </a: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  <a:sym typeface="Berkshire Swash" panose="02000505000000020003"/>
              </a:rPr>
              <a:t>properti</a:t>
            </a:r>
            <a:endParaRPr kumimoji="0" lang="en-US" sz="91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 descr="A ceiling with lights and a chandelier&#10;&#10;AI-generated content may be incorrect.">
            <a:extLst>
              <a:ext uri="{FF2B5EF4-FFF2-40B4-BE49-F238E27FC236}">
                <a16:creationId xmlns:a16="http://schemas.microsoft.com/office/drawing/2014/main" id="{D1760DC7-125F-2395-3264-B448417BCF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2085" y="1079139"/>
            <a:ext cx="1801220" cy="7993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142145-75C8-C76A-C765-B53C61D515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6499" y="1918622"/>
            <a:ext cx="1801220" cy="1181520"/>
          </a:xfrm>
          <a:prstGeom prst="rect">
            <a:avLst/>
          </a:prstGeom>
        </p:spPr>
      </p:pic>
      <p:sp>
        <p:nvSpPr>
          <p:cNvPr id="21" name="TextBox 22">
            <a:extLst>
              <a:ext uri="{FF2B5EF4-FFF2-40B4-BE49-F238E27FC236}">
                <a16:creationId xmlns:a16="http://schemas.microsoft.com/office/drawing/2014/main" id="{1116D9F7-ADD1-3E40-6FDA-973CA2E2D1FF}"/>
              </a:ext>
            </a:extLst>
          </p:cNvPr>
          <p:cNvSpPr txBox="1"/>
          <p:nvPr/>
        </p:nvSpPr>
        <p:spPr>
          <a:xfrm>
            <a:off x="3791037" y="3132031"/>
            <a:ext cx="1786682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648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  <a:sym typeface="Berkshire Swash" panose="02000505000000020003"/>
              </a:rPr>
              <a:t>Pemasangan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  <a:sym typeface="Berkshire Swash" panose="02000505000000020003"/>
              </a:rPr>
              <a:t> </a:t>
            </a: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  <a:sym typeface="Berkshire Swash" panose="02000505000000020003"/>
              </a:rPr>
              <a:t>stiker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  <a:sym typeface="Berkshire Swash" panose="02000505000000020003"/>
              </a:rPr>
              <a:t> Hemat </a:t>
            </a: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  <a:sym typeface="Berkshire Swash" panose="02000505000000020003"/>
              </a:rPr>
              <a:t>listrik</a:t>
            </a:r>
            <a:endParaRPr kumimoji="0" lang="en-US" sz="91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grpSp>
        <p:nvGrpSpPr>
          <p:cNvPr id="22" name="object 61">
            <a:extLst>
              <a:ext uri="{FF2B5EF4-FFF2-40B4-BE49-F238E27FC236}">
                <a16:creationId xmlns:a16="http://schemas.microsoft.com/office/drawing/2014/main" id="{AB2A0E72-41E4-2EE3-E686-1B7A9A744E9D}"/>
              </a:ext>
            </a:extLst>
          </p:cNvPr>
          <p:cNvGrpSpPr/>
          <p:nvPr/>
        </p:nvGrpSpPr>
        <p:grpSpPr>
          <a:xfrm>
            <a:off x="3791037" y="3343499"/>
            <a:ext cx="1801220" cy="914400"/>
            <a:chOff x="5369052" y="2174748"/>
            <a:chExt cx="3898900" cy="914400"/>
          </a:xfrm>
        </p:grpSpPr>
        <p:pic>
          <p:nvPicPr>
            <p:cNvPr id="23" name="object 62">
              <a:extLst>
                <a:ext uri="{FF2B5EF4-FFF2-40B4-BE49-F238E27FC236}">
                  <a16:creationId xmlns:a16="http://schemas.microsoft.com/office/drawing/2014/main" id="{F5E0042A-D231-44A2-F4FE-8965572EACF4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78196" y="2183892"/>
              <a:ext cx="1941575" cy="894587"/>
            </a:xfrm>
            <a:prstGeom prst="rect">
              <a:avLst/>
            </a:prstGeom>
          </p:spPr>
        </p:pic>
        <p:sp>
          <p:nvSpPr>
            <p:cNvPr id="24" name="object 63">
              <a:extLst>
                <a:ext uri="{FF2B5EF4-FFF2-40B4-BE49-F238E27FC236}">
                  <a16:creationId xmlns:a16="http://schemas.microsoft.com/office/drawing/2014/main" id="{EA032710-FF21-E777-B2E1-857310124C81}"/>
                </a:ext>
              </a:extLst>
            </p:cNvPr>
            <p:cNvSpPr/>
            <p:nvPr/>
          </p:nvSpPr>
          <p:spPr>
            <a:xfrm>
              <a:off x="5369052" y="2174748"/>
              <a:ext cx="1963420" cy="914400"/>
            </a:xfrm>
            <a:custGeom>
              <a:avLst/>
              <a:gdLst/>
              <a:ahLst/>
              <a:cxnLst/>
              <a:rect l="l" t="t" r="r" b="b"/>
              <a:pathLst>
                <a:path w="1963420" h="914400">
                  <a:moveTo>
                    <a:pt x="1962912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1962912" y="0"/>
                  </a:lnTo>
                  <a:lnTo>
                    <a:pt x="1962912" y="7620"/>
                  </a:lnTo>
                  <a:lnTo>
                    <a:pt x="15240" y="7620"/>
                  </a:lnTo>
                  <a:lnTo>
                    <a:pt x="7620" y="15240"/>
                  </a:lnTo>
                  <a:lnTo>
                    <a:pt x="15240" y="15240"/>
                  </a:lnTo>
                  <a:lnTo>
                    <a:pt x="15240" y="899160"/>
                  </a:lnTo>
                  <a:lnTo>
                    <a:pt x="7620" y="899160"/>
                  </a:lnTo>
                  <a:lnTo>
                    <a:pt x="15240" y="906779"/>
                  </a:lnTo>
                  <a:lnTo>
                    <a:pt x="1962912" y="906779"/>
                  </a:lnTo>
                  <a:lnTo>
                    <a:pt x="1962912" y="914400"/>
                  </a:lnTo>
                  <a:close/>
                </a:path>
                <a:path w="1963420" h="914400">
                  <a:moveTo>
                    <a:pt x="15240" y="15240"/>
                  </a:moveTo>
                  <a:lnTo>
                    <a:pt x="7620" y="15240"/>
                  </a:lnTo>
                  <a:lnTo>
                    <a:pt x="15240" y="7620"/>
                  </a:lnTo>
                  <a:lnTo>
                    <a:pt x="15240" y="15240"/>
                  </a:lnTo>
                  <a:close/>
                </a:path>
                <a:path w="1963420" h="914400">
                  <a:moveTo>
                    <a:pt x="1946148" y="15240"/>
                  </a:moveTo>
                  <a:lnTo>
                    <a:pt x="15240" y="15240"/>
                  </a:lnTo>
                  <a:lnTo>
                    <a:pt x="15240" y="7620"/>
                  </a:lnTo>
                  <a:lnTo>
                    <a:pt x="1946148" y="7620"/>
                  </a:lnTo>
                  <a:lnTo>
                    <a:pt x="1946148" y="15240"/>
                  </a:lnTo>
                  <a:close/>
                </a:path>
                <a:path w="1963420" h="914400">
                  <a:moveTo>
                    <a:pt x="1946148" y="906779"/>
                  </a:moveTo>
                  <a:lnTo>
                    <a:pt x="1946148" y="7620"/>
                  </a:lnTo>
                  <a:lnTo>
                    <a:pt x="1955292" y="15240"/>
                  </a:lnTo>
                  <a:lnTo>
                    <a:pt x="1962912" y="15240"/>
                  </a:lnTo>
                  <a:lnTo>
                    <a:pt x="1962912" y="899160"/>
                  </a:lnTo>
                  <a:lnTo>
                    <a:pt x="1955292" y="899160"/>
                  </a:lnTo>
                  <a:lnTo>
                    <a:pt x="1946148" y="906779"/>
                  </a:lnTo>
                  <a:close/>
                </a:path>
                <a:path w="1963420" h="914400">
                  <a:moveTo>
                    <a:pt x="1962912" y="15240"/>
                  </a:moveTo>
                  <a:lnTo>
                    <a:pt x="1955292" y="15240"/>
                  </a:lnTo>
                  <a:lnTo>
                    <a:pt x="1946148" y="7620"/>
                  </a:lnTo>
                  <a:lnTo>
                    <a:pt x="1962912" y="7620"/>
                  </a:lnTo>
                  <a:lnTo>
                    <a:pt x="1962912" y="15240"/>
                  </a:lnTo>
                  <a:close/>
                </a:path>
                <a:path w="1963420" h="914400">
                  <a:moveTo>
                    <a:pt x="15240" y="906779"/>
                  </a:moveTo>
                  <a:lnTo>
                    <a:pt x="7620" y="899160"/>
                  </a:lnTo>
                  <a:lnTo>
                    <a:pt x="15240" y="899160"/>
                  </a:lnTo>
                  <a:lnTo>
                    <a:pt x="15240" y="906779"/>
                  </a:lnTo>
                  <a:close/>
                </a:path>
                <a:path w="1963420" h="914400">
                  <a:moveTo>
                    <a:pt x="1946148" y="906779"/>
                  </a:moveTo>
                  <a:lnTo>
                    <a:pt x="15240" y="906779"/>
                  </a:lnTo>
                  <a:lnTo>
                    <a:pt x="15240" y="899160"/>
                  </a:lnTo>
                  <a:lnTo>
                    <a:pt x="1946148" y="899160"/>
                  </a:lnTo>
                  <a:lnTo>
                    <a:pt x="1946148" y="906779"/>
                  </a:lnTo>
                  <a:close/>
                </a:path>
                <a:path w="1963420" h="914400">
                  <a:moveTo>
                    <a:pt x="1962912" y="906779"/>
                  </a:moveTo>
                  <a:lnTo>
                    <a:pt x="1946148" y="906779"/>
                  </a:lnTo>
                  <a:lnTo>
                    <a:pt x="1955292" y="899160"/>
                  </a:lnTo>
                  <a:lnTo>
                    <a:pt x="1962912" y="899160"/>
                  </a:lnTo>
                  <a:lnTo>
                    <a:pt x="1962912" y="906779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648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1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5" name="object 64">
              <a:extLst>
                <a:ext uri="{FF2B5EF4-FFF2-40B4-BE49-F238E27FC236}">
                  <a16:creationId xmlns:a16="http://schemas.microsoft.com/office/drawing/2014/main" id="{6B6C4DAC-A482-57A2-1C82-648B2FCC14DE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80732" y="2183892"/>
              <a:ext cx="1876044" cy="894587"/>
            </a:xfrm>
            <a:prstGeom prst="rect">
              <a:avLst/>
            </a:prstGeom>
          </p:spPr>
        </p:pic>
        <p:sp>
          <p:nvSpPr>
            <p:cNvPr id="26" name="object 65">
              <a:extLst>
                <a:ext uri="{FF2B5EF4-FFF2-40B4-BE49-F238E27FC236}">
                  <a16:creationId xmlns:a16="http://schemas.microsoft.com/office/drawing/2014/main" id="{D68EDE3B-5AC5-2068-1B80-22749565F432}"/>
                </a:ext>
              </a:extLst>
            </p:cNvPr>
            <p:cNvSpPr/>
            <p:nvPr/>
          </p:nvSpPr>
          <p:spPr>
            <a:xfrm>
              <a:off x="7373112" y="2174748"/>
              <a:ext cx="1894839" cy="914400"/>
            </a:xfrm>
            <a:custGeom>
              <a:avLst/>
              <a:gdLst/>
              <a:ahLst/>
              <a:cxnLst/>
              <a:rect l="l" t="t" r="r" b="b"/>
              <a:pathLst>
                <a:path w="1894840" h="914400">
                  <a:moveTo>
                    <a:pt x="1894332" y="914400"/>
                  </a:moveTo>
                  <a:lnTo>
                    <a:pt x="0" y="914400"/>
                  </a:lnTo>
                  <a:lnTo>
                    <a:pt x="0" y="0"/>
                  </a:lnTo>
                  <a:lnTo>
                    <a:pt x="1894332" y="0"/>
                  </a:lnTo>
                  <a:lnTo>
                    <a:pt x="1894332" y="7620"/>
                  </a:lnTo>
                  <a:lnTo>
                    <a:pt x="15240" y="7620"/>
                  </a:lnTo>
                  <a:lnTo>
                    <a:pt x="7620" y="15240"/>
                  </a:lnTo>
                  <a:lnTo>
                    <a:pt x="15240" y="15240"/>
                  </a:lnTo>
                  <a:lnTo>
                    <a:pt x="15240" y="899160"/>
                  </a:lnTo>
                  <a:lnTo>
                    <a:pt x="7620" y="899160"/>
                  </a:lnTo>
                  <a:lnTo>
                    <a:pt x="15240" y="906779"/>
                  </a:lnTo>
                  <a:lnTo>
                    <a:pt x="1894332" y="906779"/>
                  </a:lnTo>
                  <a:lnTo>
                    <a:pt x="1894332" y="914400"/>
                  </a:lnTo>
                  <a:close/>
                </a:path>
                <a:path w="1894840" h="914400">
                  <a:moveTo>
                    <a:pt x="15240" y="15240"/>
                  </a:moveTo>
                  <a:lnTo>
                    <a:pt x="7620" y="15240"/>
                  </a:lnTo>
                  <a:lnTo>
                    <a:pt x="15240" y="7620"/>
                  </a:lnTo>
                  <a:lnTo>
                    <a:pt x="15240" y="15240"/>
                  </a:lnTo>
                  <a:close/>
                </a:path>
                <a:path w="1894840" h="914400">
                  <a:moveTo>
                    <a:pt x="1879092" y="15240"/>
                  </a:moveTo>
                  <a:lnTo>
                    <a:pt x="15240" y="15240"/>
                  </a:lnTo>
                  <a:lnTo>
                    <a:pt x="15240" y="7620"/>
                  </a:lnTo>
                  <a:lnTo>
                    <a:pt x="1879092" y="7620"/>
                  </a:lnTo>
                  <a:lnTo>
                    <a:pt x="1879092" y="15240"/>
                  </a:lnTo>
                  <a:close/>
                </a:path>
                <a:path w="1894840" h="914400">
                  <a:moveTo>
                    <a:pt x="1879092" y="906779"/>
                  </a:moveTo>
                  <a:lnTo>
                    <a:pt x="1879092" y="7620"/>
                  </a:lnTo>
                  <a:lnTo>
                    <a:pt x="1886712" y="15240"/>
                  </a:lnTo>
                  <a:lnTo>
                    <a:pt x="1894332" y="15240"/>
                  </a:lnTo>
                  <a:lnTo>
                    <a:pt x="1894332" y="899160"/>
                  </a:lnTo>
                  <a:lnTo>
                    <a:pt x="1886712" y="899160"/>
                  </a:lnTo>
                  <a:lnTo>
                    <a:pt x="1879092" y="906779"/>
                  </a:lnTo>
                  <a:close/>
                </a:path>
                <a:path w="1894840" h="914400">
                  <a:moveTo>
                    <a:pt x="1894332" y="15240"/>
                  </a:moveTo>
                  <a:lnTo>
                    <a:pt x="1886712" y="15240"/>
                  </a:lnTo>
                  <a:lnTo>
                    <a:pt x="1879092" y="7620"/>
                  </a:lnTo>
                  <a:lnTo>
                    <a:pt x="1894332" y="7620"/>
                  </a:lnTo>
                  <a:lnTo>
                    <a:pt x="1894332" y="15240"/>
                  </a:lnTo>
                  <a:close/>
                </a:path>
                <a:path w="1894840" h="914400">
                  <a:moveTo>
                    <a:pt x="15240" y="906779"/>
                  </a:moveTo>
                  <a:lnTo>
                    <a:pt x="7620" y="899160"/>
                  </a:lnTo>
                  <a:lnTo>
                    <a:pt x="15240" y="899160"/>
                  </a:lnTo>
                  <a:lnTo>
                    <a:pt x="15240" y="906779"/>
                  </a:lnTo>
                  <a:close/>
                </a:path>
                <a:path w="1894840" h="914400">
                  <a:moveTo>
                    <a:pt x="1879092" y="906779"/>
                  </a:moveTo>
                  <a:lnTo>
                    <a:pt x="15240" y="906779"/>
                  </a:lnTo>
                  <a:lnTo>
                    <a:pt x="15240" y="899160"/>
                  </a:lnTo>
                  <a:lnTo>
                    <a:pt x="1879092" y="899160"/>
                  </a:lnTo>
                  <a:lnTo>
                    <a:pt x="1879092" y="906779"/>
                  </a:lnTo>
                  <a:close/>
                </a:path>
                <a:path w="1894840" h="914400">
                  <a:moveTo>
                    <a:pt x="1894332" y="906779"/>
                  </a:moveTo>
                  <a:lnTo>
                    <a:pt x="1879092" y="906779"/>
                  </a:lnTo>
                  <a:lnTo>
                    <a:pt x="1886712" y="899160"/>
                  </a:lnTo>
                  <a:lnTo>
                    <a:pt x="1894332" y="899160"/>
                  </a:lnTo>
                  <a:lnTo>
                    <a:pt x="1894332" y="906779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648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1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" name="TextBox 22">
            <a:extLst>
              <a:ext uri="{FF2B5EF4-FFF2-40B4-BE49-F238E27FC236}">
                <a16:creationId xmlns:a16="http://schemas.microsoft.com/office/drawing/2014/main" id="{7015114C-8BDE-AFB0-4991-F2D94AD3480F}"/>
              </a:ext>
            </a:extLst>
          </p:cNvPr>
          <p:cNvSpPr txBox="1"/>
          <p:nvPr/>
        </p:nvSpPr>
        <p:spPr>
          <a:xfrm>
            <a:off x="3766386" y="4318373"/>
            <a:ext cx="1820708" cy="2769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defRPr sz="900" b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648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</a:rPr>
              <a:t>Pemakain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</a:rPr>
              <a:t> interconnection </a:t>
            </a: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</a:rPr>
              <a:t>energi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</a:rPr>
              <a:t> solar panel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D367122-A457-C673-03CD-092EB98DB1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48001" y="1079139"/>
            <a:ext cx="1754488" cy="1382575"/>
          </a:xfrm>
          <a:prstGeom prst="rect">
            <a:avLst/>
          </a:prstGeom>
        </p:spPr>
      </p:pic>
      <p:pic>
        <p:nvPicPr>
          <p:cNvPr id="32" name="Picture 31" descr="A group of people holding a sign&#10;&#10;AI-generated content may be incorrect.">
            <a:extLst>
              <a:ext uri="{FF2B5EF4-FFF2-40B4-BE49-F238E27FC236}">
                <a16:creationId xmlns:a16="http://schemas.microsoft.com/office/drawing/2014/main" id="{FDFE6FAC-6984-CCBD-8F4B-58A4574CF1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67185" y="2066173"/>
            <a:ext cx="1770673" cy="1032703"/>
          </a:xfrm>
          <a:prstGeom prst="rect">
            <a:avLst/>
          </a:prstGeom>
        </p:spPr>
      </p:pic>
      <p:pic>
        <p:nvPicPr>
          <p:cNvPr id="33" name="Picture 32" descr="A group of people sitting on the floor&#10;&#10;AI-generated content may be incorrect.">
            <a:extLst>
              <a:ext uri="{FF2B5EF4-FFF2-40B4-BE49-F238E27FC236}">
                <a16:creationId xmlns:a16="http://schemas.microsoft.com/office/drawing/2014/main" id="{EB3841F2-B41E-6944-8520-79C84DF222F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67185" y="1108314"/>
            <a:ext cx="1770672" cy="910022"/>
          </a:xfrm>
          <a:prstGeom prst="rect">
            <a:avLst/>
          </a:prstGeom>
        </p:spPr>
      </p:pic>
      <p:sp>
        <p:nvSpPr>
          <p:cNvPr id="36" name="TextBox 22">
            <a:extLst>
              <a:ext uri="{FF2B5EF4-FFF2-40B4-BE49-F238E27FC236}">
                <a16:creationId xmlns:a16="http://schemas.microsoft.com/office/drawing/2014/main" id="{7715BFFC-6CFF-D932-1F70-AD5C78254FF7}"/>
              </a:ext>
            </a:extLst>
          </p:cNvPr>
          <p:cNvSpPr txBox="1"/>
          <p:nvPr/>
        </p:nvSpPr>
        <p:spPr>
          <a:xfrm>
            <a:off x="5664472" y="2491695"/>
            <a:ext cx="1738017" cy="2769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648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  <a:sym typeface="Berkshire Swash" panose="02000505000000020003"/>
              </a:rPr>
              <a:t>Area masjid </a:t>
            </a: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  <a:sym typeface="Berkshire Swash" panose="02000505000000020003"/>
              </a:rPr>
              <a:t>menggunakan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  <a:sym typeface="Berkshire Swash" panose="02000505000000020003"/>
              </a:rPr>
              <a:t> air </a:t>
            </a: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  <a:sym typeface="Berkshire Swash" panose="02000505000000020003"/>
              </a:rPr>
              <a:t>bendali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  <a:sym typeface="Berkshire Swash" panose="02000505000000020003"/>
              </a:rPr>
              <a:t>/air </a:t>
            </a: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  <a:sym typeface="Berkshire Swash" panose="02000505000000020003"/>
              </a:rPr>
              <a:t>hujan</a:t>
            </a:r>
            <a:endParaRPr kumimoji="0" lang="en-US" sz="91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42" name="TextBox 22">
            <a:extLst>
              <a:ext uri="{FF2B5EF4-FFF2-40B4-BE49-F238E27FC236}">
                <a16:creationId xmlns:a16="http://schemas.microsoft.com/office/drawing/2014/main" id="{A80BFE25-200B-6822-A4CD-E1B27A0E1488}"/>
              </a:ext>
            </a:extLst>
          </p:cNvPr>
          <p:cNvSpPr txBox="1"/>
          <p:nvPr/>
        </p:nvSpPr>
        <p:spPr>
          <a:xfrm>
            <a:off x="7520575" y="4794902"/>
            <a:ext cx="1746690" cy="2769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648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  <a:sym typeface="Berkshire Swash" panose="02000505000000020003"/>
              </a:rPr>
              <a:t>Penggunaan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  <a:sym typeface="Berkshire Swash" panose="02000505000000020003"/>
              </a:rPr>
              <a:t> goodie bag </a:t>
            </a: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  <a:sym typeface="Berkshire Swash" panose="02000505000000020003"/>
              </a:rPr>
              <a:t>ramah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  <a:sym typeface="Berkshire Swash" panose="02000505000000020003"/>
              </a:rPr>
              <a:t> </a:t>
            </a: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  <a:sym typeface="Berkshire Swash" panose="02000505000000020003"/>
              </a:rPr>
              <a:t>lingkungan</a:t>
            </a:r>
            <a:endParaRPr kumimoji="0" lang="en-US" sz="91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grpSp>
        <p:nvGrpSpPr>
          <p:cNvPr id="14" name="Group 10">
            <a:extLst>
              <a:ext uri="{FF2B5EF4-FFF2-40B4-BE49-F238E27FC236}">
                <a16:creationId xmlns:a16="http://schemas.microsoft.com/office/drawing/2014/main" id="{5310A551-2F6D-D766-A04B-F18719403EAC}"/>
              </a:ext>
            </a:extLst>
          </p:cNvPr>
          <p:cNvGrpSpPr/>
          <p:nvPr/>
        </p:nvGrpSpPr>
        <p:grpSpPr>
          <a:xfrm>
            <a:off x="3834554" y="1135906"/>
            <a:ext cx="281122" cy="280172"/>
            <a:chOff x="0" y="0"/>
            <a:chExt cx="320271" cy="203635"/>
          </a:xfrm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3B454049-E6CA-B4B8-1DAD-84C8168FCB4A}"/>
                </a:ext>
              </a:extLst>
            </p:cNvPr>
            <p:cNvSpPr/>
            <p:nvPr/>
          </p:nvSpPr>
          <p:spPr>
            <a:xfrm>
              <a:off x="0" y="0"/>
              <a:ext cx="320271" cy="203635"/>
            </a:xfrm>
            <a:custGeom>
              <a:avLst/>
              <a:gdLst/>
              <a:ahLst/>
              <a:cxnLst/>
              <a:rect l="l" t="t" r="r" b="b"/>
              <a:pathLst>
                <a:path w="320271" h="203635">
                  <a:moveTo>
                    <a:pt x="101818" y="0"/>
                  </a:moveTo>
                  <a:lnTo>
                    <a:pt x="218453" y="0"/>
                  </a:lnTo>
                  <a:cubicBezTo>
                    <a:pt x="245457" y="0"/>
                    <a:pt x="271355" y="10727"/>
                    <a:pt x="290449" y="29822"/>
                  </a:cubicBezTo>
                  <a:cubicBezTo>
                    <a:pt x="309544" y="48916"/>
                    <a:pt x="320271" y="74814"/>
                    <a:pt x="320271" y="101818"/>
                  </a:cubicBezTo>
                  <a:lnTo>
                    <a:pt x="320271" y="101818"/>
                  </a:lnTo>
                  <a:cubicBezTo>
                    <a:pt x="320271" y="128821"/>
                    <a:pt x="309544" y="154719"/>
                    <a:pt x="290449" y="173814"/>
                  </a:cubicBezTo>
                  <a:cubicBezTo>
                    <a:pt x="271355" y="192908"/>
                    <a:pt x="245457" y="203635"/>
                    <a:pt x="218453" y="203635"/>
                  </a:cubicBezTo>
                  <a:lnTo>
                    <a:pt x="101818" y="203635"/>
                  </a:lnTo>
                  <a:cubicBezTo>
                    <a:pt x="74814" y="203635"/>
                    <a:pt x="48916" y="192908"/>
                    <a:pt x="29822" y="173814"/>
                  </a:cubicBezTo>
                  <a:cubicBezTo>
                    <a:pt x="10727" y="154719"/>
                    <a:pt x="0" y="128821"/>
                    <a:pt x="0" y="101818"/>
                  </a:cubicBezTo>
                  <a:lnTo>
                    <a:pt x="0" y="101818"/>
                  </a:lnTo>
                  <a:cubicBezTo>
                    <a:pt x="0" y="74814"/>
                    <a:pt x="10727" y="48916"/>
                    <a:pt x="29822" y="29822"/>
                  </a:cubicBezTo>
                  <a:cubicBezTo>
                    <a:pt x="48916" y="10727"/>
                    <a:pt x="74814" y="0"/>
                    <a:pt x="101818" y="0"/>
                  </a:cubicBezTo>
                  <a:close/>
                </a:path>
              </a:pathLst>
            </a:custGeom>
            <a:solidFill>
              <a:srgbClr val="292B55"/>
            </a:solidFill>
            <a:ln w="38100" cap="rnd">
              <a:solidFill>
                <a:srgbClr val="EBCA3F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ctr" defTabSz="4648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8" name="TextBox 12">
              <a:extLst>
                <a:ext uri="{FF2B5EF4-FFF2-40B4-BE49-F238E27FC236}">
                  <a16:creationId xmlns:a16="http://schemas.microsoft.com/office/drawing/2014/main" id="{8FDA5BB4-C990-C249-5472-AA780B531950}"/>
                </a:ext>
              </a:extLst>
            </p:cNvPr>
            <p:cNvSpPr txBox="1"/>
            <p:nvPr/>
          </p:nvSpPr>
          <p:spPr>
            <a:xfrm>
              <a:off x="0" y="47625"/>
              <a:ext cx="320271" cy="156010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marL="0" marR="0" lvl="0" indent="0" algn="ctr" defTabSz="464820" rtl="0" eaLnBrk="1" fontAlgn="auto" latinLnBrk="0" hangingPunct="1">
                <a:lnSpc>
                  <a:spcPts val="127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1" name="Group 10">
            <a:extLst>
              <a:ext uri="{FF2B5EF4-FFF2-40B4-BE49-F238E27FC236}">
                <a16:creationId xmlns:a16="http://schemas.microsoft.com/office/drawing/2014/main" id="{47F96DF7-D35A-C6F8-4B6A-83917CC38DB2}"/>
              </a:ext>
            </a:extLst>
          </p:cNvPr>
          <p:cNvGrpSpPr/>
          <p:nvPr/>
        </p:nvGrpSpPr>
        <p:grpSpPr>
          <a:xfrm>
            <a:off x="211218" y="2434673"/>
            <a:ext cx="281122" cy="280172"/>
            <a:chOff x="0" y="0"/>
            <a:chExt cx="320271" cy="203635"/>
          </a:xfrm>
        </p:grpSpPr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9D81B6F6-EC24-1F76-7C88-5D9CA5752760}"/>
                </a:ext>
              </a:extLst>
            </p:cNvPr>
            <p:cNvSpPr/>
            <p:nvPr/>
          </p:nvSpPr>
          <p:spPr>
            <a:xfrm>
              <a:off x="0" y="0"/>
              <a:ext cx="320271" cy="203635"/>
            </a:xfrm>
            <a:custGeom>
              <a:avLst/>
              <a:gdLst/>
              <a:ahLst/>
              <a:cxnLst/>
              <a:rect l="l" t="t" r="r" b="b"/>
              <a:pathLst>
                <a:path w="320271" h="203635">
                  <a:moveTo>
                    <a:pt x="101818" y="0"/>
                  </a:moveTo>
                  <a:lnTo>
                    <a:pt x="218453" y="0"/>
                  </a:lnTo>
                  <a:cubicBezTo>
                    <a:pt x="245457" y="0"/>
                    <a:pt x="271355" y="10727"/>
                    <a:pt x="290449" y="29822"/>
                  </a:cubicBezTo>
                  <a:cubicBezTo>
                    <a:pt x="309544" y="48916"/>
                    <a:pt x="320271" y="74814"/>
                    <a:pt x="320271" y="101818"/>
                  </a:cubicBezTo>
                  <a:lnTo>
                    <a:pt x="320271" y="101818"/>
                  </a:lnTo>
                  <a:cubicBezTo>
                    <a:pt x="320271" y="128821"/>
                    <a:pt x="309544" y="154719"/>
                    <a:pt x="290449" y="173814"/>
                  </a:cubicBezTo>
                  <a:cubicBezTo>
                    <a:pt x="271355" y="192908"/>
                    <a:pt x="245457" y="203635"/>
                    <a:pt x="218453" y="203635"/>
                  </a:cubicBezTo>
                  <a:lnTo>
                    <a:pt x="101818" y="203635"/>
                  </a:lnTo>
                  <a:cubicBezTo>
                    <a:pt x="74814" y="203635"/>
                    <a:pt x="48916" y="192908"/>
                    <a:pt x="29822" y="173814"/>
                  </a:cubicBezTo>
                  <a:cubicBezTo>
                    <a:pt x="10727" y="154719"/>
                    <a:pt x="0" y="128821"/>
                    <a:pt x="0" y="101818"/>
                  </a:cubicBezTo>
                  <a:lnTo>
                    <a:pt x="0" y="101818"/>
                  </a:lnTo>
                  <a:cubicBezTo>
                    <a:pt x="0" y="74814"/>
                    <a:pt x="10727" y="48916"/>
                    <a:pt x="29822" y="29822"/>
                  </a:cubicBezTo>
                  <a:cubicBezTo>
                    <a:pt x="48916" y="10727"/>
                    <a:pt x="74814" y="0"/>
                    <a:pt x="101818" y="0"/>
                  </a:cubicBezTo>
                  <a:close/>
                </a:path>
              </a:pathLst>
            </a:custGeom>
            <a:solidFill>
              <a:srgbClr val="292B55"/>
            </a:solidFill>
            <a:ln w="38100" cap="rnd">
              <a:solidFill>
                <a:srgbClr val="EBCA3F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ctr" defTabSz="4648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5" name="TextBox 12">
              <a:extLst>
                <a:ext uri="{FF2B5EF4-FFF2-40B4-BE49-F238E27FC236}">
                  <a16:creationId xmlns:a16="http://schemas.microsoft.com/office/drawing/2014/main" id="{BABDB434-771A-D264-9082-148E239D7231}"/>
                </a:ext>
              </a:extLst>
            </p:cNvPr>
            <p:cNvSpPr txBox="1"/>
            <p:nvPr/>
          </p:nvSpPr>
          <p:spPr>
            <a:xfrm>
              <a:off x="0" y="47625"/>
              <a:ext cx="320271" cy="156010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marL="0" marR="0" lvl="0" indent="0" algn="ctr" defTabSz="464820" rtl="0" eaLnBrk="1" fontAlgn="auto" latinLnBrk="0" hangingPunct="1">
                <a:lnSpc>
                  <a:spcPts val="127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10">
            <a:extLst>
              <a:ext uri="{FF2B5EF4-FFF2-40B4-BE49-F238E27FC236}">
                <a16:creationId xmlns:a16="http://schemas.microsoft.com/office/drawing/2014/main" id="{8CD72CF2-CEA2-BF76-5FA1-2C75DBA4A401}"/>
              </a:ext>
            </a:extLst>
          </p:cNvPr>
          <p:cNvGrpSpPr/>
          <p:nvPr/>
        </p:nvGrpSpPr>
        <p:grpSpPr>
          <a:xfrm>
            <a:off x="5745663" y="1168372"/>
            <a:ext cx="281122" cy="280172"/>
            <a:chOff x="0" y="0"/>
            <a:chExt cx="320271" cy="203635"/>
          </a:xfrm>
        </p:grpSpPr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C8E902CF-3D00-A49E-55F5-84C5B288AD0D}"/>
                </a:ext>
              </a:extLst>
            </p:cNvPr>
            <p:cNvSpPr/>
            <p:nvPr/>
          </p:nvSpPr>
          <p:spPr>
            <a:xfrm>
              <a:off x="0" y="0"/>
              <a:ext cx="320271" cy="203635"/>
            </a:xfrm>
            <a:custGeom>
              <a:avLst/>
              <a:gdLst/>
              <a:ahLst/>
              <a:cxnLst/>
              <a:rect l="l" t="t" r="r" b="b"/>
              <a:pathLst>
                <a:path w="320271" h="203635">
                  <a:moveTo>
                    <a:pt x="101818" y="0"/>
                  </a:moveTo>
                  <a:lnTo>
                    <a:pt x="218453" y="0"/>
                  </a:lnTo>
                  <a:cubicBezTo>
                    <a:pt x="245457" y="0"/>
                    <a:pt x="271355" y="10727"/>
                    <a:pt x="290449" y="29822"/>
                  </a:cubicBezTo>
                  <a:cubicBezTo>
                    <a:pt x="309544" y="48916"/>
                    <a:pt x="320271" y="74814"/>
                    <a:pt x="320271" y="101818"/>
                  </a:cubicBezTo>
                  <a:lnTo>
                    <a:pt x="320271" y="101818"/>
                  </a:lnTo>
                  <a:cubicBezTo>
                    <a:pt x="320271" y="128821"/>
                    <a:pt x="309544" y="154719"/>
                    <a:pt x="290449" y="173814"/>
                  </a:cubicBezTo>
                  <a:cubicBezTo>
                    <a:pt x="271355" y="192908"/>
                    <a:pt x="245457" y="203635"/>
                    <a:pt x="218453" y="203635"/>
                  </a:cubicBezTo>
                  <a:lnTo>
                    <a:pt x="101818" y="203635"/>
                  </a:lnTo>
                  <a:cubicBezTo>
                    <a:pt x="74814" y="203635"/>
                    <a:pt x="48916" y="192908"/>
                    <a:pt x="29822" y="173814"/>
                  </a:cubicBezTo>
                  <a:cubicBezTo>
                    <a:pt x="10727" y="154719"/>
                    <a:pt x="0" y="128821"/>
                    <a:pt x="0" y="101818"/>
                  </a:cubicBezTo>
                  <a:lnTo>
                    <a:pt x="0" y="101818"/>
                  </a:lnTo>
                  <a:cubicBezTo>
                    <a:pt x="0" y="74814"/>
                    <a:pt x="10727" y="48916"/>
                    <a:pt x="29822" y="29822"/>
                  </a:cubicBezTo>
                  <a:cubicBezTo>
                    <a:pt x="48916" y="10727"/>
                    <a:pt x="74814" y="0"/>
                    <a:pt x="101818" y="0"/>
                  </a:cubicBezTo>
                  <a:close/>
                </a:path>
              </a:pathLst>
            </a:custGeom>
            <a:solidFill>
              <a:srgbClr val="292B55"/>
            </a:solidFill>
            <a:ln w="38100" cap="rnd">
              <a:solidFill>
                <a:srgbClr val="EBCA3F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ctr" defTabSz="4648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43" name="TextBox 12">
              <a:extLst>
                <a:ext uri="{FF2B5EF4-FFF2-40B4-BE49-F238E27FC236}">
                  <a16:creationId xmlns:a16="http://schemas.microsoft.com/office/drawing/2014/main" id="{FB12A5DD-09A4-802A-06EF-8A12F418D723}"/>
                </a:ext>
              </a:extLst>
            </p:cNvPr>
            <p:cNvSpPr txBox="1"/>
            <p:nvPr/>
          </p:nvSpPr>
          <p:spPr>
            <a:xfrm>
              <a:off x="0" y="47625"/>
              <a:ext cx="320271" cy="156010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marL="0" marR="0" lvl="0" indent="0" algn="ctr" defTabSz="464820" rtl="0" eaLnBrk="1" fontAlgn="auto" latinLnBrk="0" hangingPunct="1">
                <a:lnSpc>
                  <a:spcPts val="127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5" name="Group 10">
            <a:extLst>
              <a:ext uri="{FF2B5EF4-FFF2-40B4-BE49-F238E27FC236}">
                <a16:creationId xmlns:a16="http://schemas.microsoft.com/office/drawing/2014/main" id="{DA306455-1A4E-A81B-AE91-815C648FADB3}"/>
              </a:ext>
            </a:extLst>
          </p:cNvPr>
          <p:cNvGrpSpPr/>
          <p:nvPr/>
        </p:nvGrpSpPr>
        <p:grpSpPr>
          <a:xfrm>
            <a:off x="7520575" y="1160487"/>
            <a:ext cx="281122" cy="280172"/>
            <a:chOff x="0" y="0"/>
            <a:chExt cx="320271" cy="203635"/>
          </a:xfrm>
        </p:grpSpPr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B087AE02-3E2D-9E67-7411-6F52F24F8E78}"/>
                </a:ext>
              </a:extLst>
            </p:cNvPr>
            <p:cNvSpPr/>
            <p:nvPr/>
          </p:nvSpPr>
          <p:spPr>
            <a:xfrm>
              <a:off x="0" y="0"/>
              <a:ext cx="320271" cy="203635"/>
            </a:xfrm>
            <a:custGeom>
              <a:avLst/>
              <a:gdLst/>
              <a:ahLst/>
              <a:cxnLst/>
              <a:rect l="l" t="t" r="r" b="b"/>
              <a:pathLst>
                <a:path w="320271" h="203635">
                  <a:moveTo>
                    <a:pt x="101818" y="0"/>
                  </a:moveTo>
                  <a:lnTo>
                    <a:pt x="218453" y="0"/>
                  </a:lnTo>
                  <a:cubicBezTo>
                    <a:pt x="245457" y="0"/>
                    <a:pt x="271355" y="10727"/>
                    <a:pt x="290449" y="29822"/>
                  </a:cubicBezTo>
                  <a:cubicBezTo>
                    <a:pt x="309544" y="48916"/>
                    <a:pt x="320271" y="74814"/>
                    <a:pt x="320271" y="101818"/>
                  </a:cubicBezTo>
                  <a:lnTo>
                    <a:pt x="320271" y="101818"/>
                  </a:lnTo>
                  <a:cubicBezTo>
                    <a:pt x="320271" y="128821"/>
                    <a:pt x="309544" y="154719"/>
                    <a:pt x="290449" y="173814"/>
                  </a:cubicBezTo>
                  <a:cubicBezTo>
                    <a:pt x="271355" y="192908"/>
                    <a:pt x="245457" y="203635"/>
                    <a:pt x="218453" y="203635"/>
                  </a:cubicBezTo>
                  <a:lnTo>
                    <a:pt x="101818" y="203635"/>
                  </a:lnTo>
                  <a:cubicBezTo>
                    <a:pt x="74814" y="203635"/>
                    <a:pt x="48916" y="192908"/>
                    <a:pt x="29822" y="173814"/>
                  </a:cubicBezTo>
                  <a:cubicBezTo>
                    <a:pt x="10727" y="154719"/>
                    <a:pt x="0" y="128821"/>
                    <a:pt x="0" y="101818"/>
                  </a:cubicBezTo>
                  <a:lnTo>
                    <a:pt x="0" y="101818"/>
                  </a:lnTo>
                  <a:cubicBezTo>
                    <a:pt x="0" y="74814"/>
                    <a:pt x="10727" y="48916"/>
                    <a:pt x="29822" y="29822"/>
                  </a:cubicBezTo>
                  <a:cubicBezTo>
                    <a:pt x="48916" y="10727"/>
                    <a:pt x="74814" y="0"/>
                    <a:pt x="101818" y="0"/>
                  </a:cubicBezTo>
                  <a:close/>
                </a:path>
              </a:pathLst>
            </a:custGeom>
            <a:solidFill>
              <a:srgbClr val="292B55"/>
            </a:solidFill>
            <a:ln w="38100" cap="rnd">
              <a:solidFill>
                <a:srgbClr val="EBCA3F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ctr" defTabSz="4648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9" name="TextBox 12">
              <a:extLst>
                <a:ext uri="{FF2B5EF4-FFF2-40B4-BE49-F238E27FC236}">
                  <a16:creationId xmlns:a16="http://schemas.microsoft.com/office/drawing/2014/main" id="{C3F066EE-3DE0-24AB-7380-A108B46F3C9D}"/>
                </a:ext>
              </a:extLst>
            </p:cNvPr>
            <p:cNvSpPr txBox="1"/>
            <p:nvPr/>
          </p:nvSpPr>
          <p:spPr>
            <a:xfrm>
              <a:off x="0" y="47625"/>
              <a:ext cx="320271" cy="156010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marL="0" marR="0" lvl="0" indent="0" algn="ctr" defTabSz="464820" rtl="0" eaLnBrk="1" fontAlgn="auto" latinLnBrk="0" hangingPunct="1">
                <a:lnSpc>
                  <a:spcPts val="127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CC6979D-CA9C-3731-BC4E-A905918C88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64472" y="2843229"/>
            <a:ext cx="1756491" cy="10018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8F31FB9-A1E6-5BB0-6A0F-6C332C9CC0D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64472" y="3859614"/>
            <a:ext cx="1760952" cy="912165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7" name="TextBox 22">
            <a:extLst>
              <a:ext uri="{FF2B5EF4-FFF2-40B4-BE49-F238E27FC236}">
                <a16:creationId xmlns:a16="http://schemas.microsoft.com/office/drawing/2014/main" id="{50A76D7A-21BD-36BE-E4C5-B567A437CD54}"/>
              </a:ext>
            </a:extLst>
          </p:cNvPr>
          <p:cNvSpPr txBox="1"/>
          <p:nvPr/>
        </p:nvSpPr>
        <p:spPr>
          <a:xfrm>
            <a:off x="5649887" y="4794010"/>
            <a:ext cx="1785659" cy="2769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648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  <a:sym typeface="Berkshire Swash" panose="02000505000000020003"/>
              </a:rPr>
              <a:t>Mengatur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  <a:sym typeface="Berkshire Swash" panose="02000505000000020003"/>
              </a:rPr>
              <a:t> debit air kran </a:t>
            </a: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  <a:sym typeface="Berkshire Swash" panose="02000505000000020003"/>
              </a:rPr>
              <a:t>untuk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Calibri"/>
                <a:sym typeface="Berkshire Swash" panose="02000505000000020003"/>
              </a:rPr>
              <a:t> wudhu</a:t>
            </a:r>
            <a:endParaRPr kumimoji="0" lang="en-US" sz="91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88DCD27-5531-2BCB-220C-FA34B87E8B8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67184" y="3132031"/>
            <a:ext cx="1770673" cy="161776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FF377D2-93F0-97D2-93C0-18B6B7A2C2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3056" y="3446644"/>
            <a:ext cx="892741" cy="74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2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9"/>
          <p:cNvSpPr txBox="1"/>
          <p:nvPr/>
        </p:nvSpPr>
        <p:spPr>
          <a:xfrm>
            <a:off x="1305638" y="175680"/>
            <a:ext cx="7982825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2030"/>
              </a:lnSpc>
              <a:defRPr sz="1600" b="1">
                <a:solidFill>
                  <a:srgbClr val="2A2A2A"/>
                </a:solidFill>
                <a:latin typeface="+mj-lt"/>
                <a:ea typeface="Berkshire Swash" panose="02000505000000020003"/>
                <a:cs typeface="Berkshire Swash" panose="02000505000000020003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ES" sz="2000" b="0" spc="10" dirty="0">
                <a:solidFill>
                  <a:srgbClr val="11362D"/>
                </a:solidFill>
                <a:latin typeface="Berkshire Swash" panose="02000505000000020003" charset="0"/>
                <a:cs typeface="Arial" panose="020B0604020202020204"/>
              </a:rPr>
              <a:t>Pilar</a:t>
            </a:r>
            <a:r>
              <a:rPr lang="es-ES" sz="2000" b="0" spc="-5" dirty="0">
                <a:solidFill>
                  <a:srgbClr val="11362D"/>
                </a:solidFill>
                <a:latin typeface="Berkshire Swash" panose="02000505000000020003" charset="0"/>
                <a:cs typeface="Arial" panose="020B0604020202020204"/>
              </a:rPr>
              <a:t> </a:t>
            </a:r>
            <a:r>
              <a:rPr lang="es-ES" sz="2000" b="0" spc="10" dirty="0">
                <a:solidFill>
                  <a:srgbClr val="11362D"/>
                </a:solidFill>
                <a:latin typeface="Berkshire Swash" panose="02000505000000020003" charset="0"/>
                <a:cs typeface="Arial" panose="020B0604020202020204"/>
              </a:rPr>
              <a:t>4.</a:t>
            </a:r>
            <a:r>
              <a:rPr lang="es-ES" sz="2000" b="0" spc="-55" dirty="0">
                <a:solidFill>
                  <a:srgbClr val="11362D"/>
                </a:solidFill>
                <a:latin typeface="Berkshire Swash" panose="02000505000000020003" charset="0"/>
                <a:cs typeface="Arial" panose="020B0604020202020204"/>
              </a:rPr>
              <a:t> </a:t>
            </a:r>
            <a:r>
              <a:rPr lang="es-ES" sz="2000" b="0" spc="15" dirty="0" err="1">
                <a:solidFill>
                  <a:srgbClr val="11362D"/>
                </a:solidFill>
                <a:latin typeface="Berkshire Swash" panose="02000505000000020003" charset="0"/>
                <a:cs typeface="Arial" panose="020B0604020202020204"/>
              </a:rPr>
              <a:t>Administrasi</a:t>
            </a:r>
            <a:r>
              <a:rPr lang="es-ES" sz="2000" b="0" spc="45" dirty="0">
                <a:solidFill>
                  <a:srgbClr val="11362D"/>
                </a:solidFill>
                <a:latin typeface="Berkshire Swash" panose="02000505000000020003" charset="0"/>
                <a:cs typeface="Arial" panose="020B0604020202020204"/>
              </a:rPr>
              <a:t> </a:t>
            </a:r>
            <a:r>
              <a:rPr lang="es-ES" sz="2000" b="0" spc="20" dirty="0">
                <a:solidFill>
                  <a:srgbClr val="11362D"/>
                </a:solidFill>
                <a:latin typeface="Berkshire Swash" panose="02000505000000020003" charset="0"/>
                <a:cs typeface="Arial" panose="020B0604020202020204"/>
              </a:rPr>
              <a:t>dan</a:t>
            </a:r>
            <a:r>
              <a:rPr lang="es-ES" sz="2000" b="0" spc="10" dirty="0">
                <a:solidFill>
                  <a:srgbClr val="11362D"/>
                </a:solidFill>
                <a:latin typeface="Berkshire Swash" panose="02000505000000020003" charset="0"/>
                <a:cs typeface="Arial" panose="020B0604020202020204"/>
              </a:rPr>
              <a:t> </a:t>
            </a:r>
            <a:r>
              <a:rPr lang="es-ES" sz="2000" b="0" spc="15" dirty="0" err="1">
                <a:solidFill>
                  <a:srgbClr val="11362D"/>
                </a:solidFill>
                <a:latin typeface="Berkshire Swash" panose="02000505000000020003" charset="0"/>
                <a:cs typeface="Arial" panose="020B0604020202020204"/>
              </a:rPr>
              <a:t>Keuangan</a:t>
            </a:r>
            <a:endParaRPr lang="es-ES" sz="2000" b="0" dirty="0">
              <a:latin typeface="Berkshire Swash" panose="02000505000000020003" charset="0"/>
              <a:cs typeface="Arial" panose="020B0604020202020204"/>
            </a:endParaRPr>
          </a:p>
        </p:txBody>
      </p:sp>
      <p:grpSp>
        <p:nvGrpSpPr>
          <p:cNvPr id="3" name="Group 10"/>
          <p:cNvGrpSpPr/>
          <p:nvPr/>
        </p:nvGrpSpPr>
        <p:grpSpPr>
          <a:xfrm>
            <a:off x="154060" y="648701"/>
            <a:ext cx="617620" cy="392697"/>
            <a:chOff x="0" y="0"/>
            <a:chExt cx="320271" cy="203635"/>
          </a:xfrm>
        </p:grpSpPr>
        <p:sp>
          <p:nvSpPr>
            <p:cNvPr id="4" name="Freeform 11"/>
            <p:cNvSpPr/>
            <p:nvPr/>
          </p:nvSpPr>
          <p:spPr>
            <a:xfrm>
              <a:off x="0" y="0"/>
              <a:ext cx="320271" cy="203635"/>
            </a:xfrm>
            <a:custGeom>
              <a:avLst/>
              <a:gdLst/>
              <a:ahLst/>
              <a:cxnLst/>
              <a:rect l="l" t="t" r="r" b="b"/>
              <a:pathLst>
                <a:path w="320271" h="203635">
                  <a:moveTo>
                    <a:pt x="101818" y="0"/>
                  </a:moveTo>
                  <a:lnTo>
                    <a:pt x="218453" y="0"/>
                  </a:lnTo>
                  <a:cubicBezTo>
                    <a:pt x="245457" y="0"/>
                    <a:pt x="271355" y="10727"/>
                    <a:pt x="290449" y="29822"/>
                  </a:cubicBezTo>
                  <a:cubicBezTo>
                    <a:pt x="309544" y="48916"/>
                    <a:pt x="320271" y="74814"/>
                    <a:pt x="320271" y="101818"/>
                  </a:cubicBezTo>
                  <a:lnTo>
                    <a:pt x="320271" y="101818"/>
                  </a:lnTo>
                  <a:cubicBezTo>
                    <a:pt x="320271" y="128821"/>
                    <a:pt x="309544" y="154719"/>
                    <a:pt x="290449" y="173814"/>
                  </a:cubicBezTo>
                  <a:cubicBezTo>
                    <a:pt x="271355" y="192908"/>
                    <a:pt x="245457" y="203635"/>
                    <a:pt x="218453" y="203635"/>
                  </a:cubicBezTo>
                  <a:lnTo>
                    <a:pt x="101818" y="203635"/>
                  </a:lnTo>
                  <a:cubicBezTo>
                    <a:pt x="74814" y="203635"/>
                    <a:pt x="48916" y="192908"/>
                    <a:pt x="29822" y="173814"/>
                  </a:cubicBezTo>
                  <a:cubicBezTo>
                    <a:pt x="10727" y="154719"/>
                    <a:pt x="0" y="128821"/>
                    <a:pt x="0" y="101818"/>
                  </a:cubicBezTo>
                  <a:lnTo>
                    <a:pt x="0" y="101818"/>
                  </a:lnTo>
                  <a:cubicBezTo>
                    <a:pt x="0" y="74814"/>
                    <a:pt x="10727" y="48916"/>
                    <a:pt x="29822" y="29822"/>
                  </a:cubicBezTo>
                  <a:cubicBezTo>
                    <a:pt x="48916" y="10727"/>
                    <a:pt x="74814" y="0"/>
                    <a:pt x="101818" y="0"/>
                  </a:cubicBezTo>
                  <a:close/>
                </a:path>
              </a:pathLst>
            </a:custGeom>
            <a:solidFill>
              <a:srgbClr val="292B55"/>
            </a:solidFill>
            <a:ln w="38100" cap="rnd">
              <a:solidFill>
                <a:srgbClr val="EBCA3F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ID" sz="18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4.1</a:t>
              </a:r>
            </a:p>
          </p:txBody>
        </p:sp>
        <p:sp>
          <p:nvSpPr>
            <p:cNvPr id="5" name="TextBox 12"/>
            <p:cNvSpPr txBox="1"/>
            <p:nvPr/>
          </p:nvSpPr>
          <p:spPr>
            <a:xfrm>
              <a:off x="0" y="47625"/>
              <a:ext cx="320271" cy="156010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algn="ctr">
                <a:lnSpc>
                  <a:spcPts val="1270"/>
                </a:lnSpc>
              </a:pPr>
              <a:endParaRPr sz="465" b="1" dirty="0">
                <a:latin typeface="Aptos" panose="020B00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36184" y="713530"/>
            <a:ext cx="4857750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defRPr>
            </a:lvl1pPr>
          </a:lstStyle>
          <a:p>
            <a:r>
              <a:rPr lang="en-US" dirty="0" err="1"/>
              <a:t>Laporan</a:t>
            </a:r>
            <a:r>
              <a:rPr lang="en-US" dirty="0"/>
              <a:t> </a:t>
            </a:r>
            <a:r>
              <a:rPr lang="en-US" dirty="0" err="1"/>
              <a:t>Keuangan</a:t>
            </a:r>
            <a:r>
              <a:rPr lang="en-US" dirty="0"/>
              <a:t> Masjid</a:t>
            </a:r>
          </a:p>
        </p:txBody>
      </p:sp>
      <p:sp>
        <p:nvSpPr>
          <p:cNvPr id="8" name="TextBox 7"/>
          <p:cNvSpPr txBox="1"/>
          <p:nvPr>
            <p:custDataLst>
              <p:tags r:id="rId1"/>
            </p:custDataLst>
          </p:nvPr>
        </p:nvSpPr>
        <p:spPr>
          <a:xfrm>
            <a:off x="162288" y="1107345"/>
            <a:ext cx="3022212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91440" algn="ctr">
              <a:defRPr sz="1100" b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Arial" panose="020B0604020202020204"/>
              </a:defRPr>
            </a:lvl1pPr>
          </a:lstStyle>
          <a:p>
            <a:pPr algn="l"/>
            <a:r>
              <a:rPr lang="en-US" dirty="0"/>
              <a:t>4.1.1 </a:t>
            </a:r>
            <a:r>
              <a:rPr lang="en-US" dirty="0" err="1"/>
              <a:t>Pengelolaan</a:t>
            </a:r>
            <a:r>
              <a:rPr lang="en-US" dirty="0"/>
              <a:t> </a:t>
            </a:r>
            <a:r>
              <a:rPr lang="en-US" dirty="0" err="1"/>
              <a:t>keuangan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system </a:t>
            </a:r>
            <a:r>
              <a:rPr lang="en-US" dirty="0" err="1"/>
              <a:t>Keuangan</a:t>
            </a:r>
            <a:r>
              <a:rPr lang="en-US" dirty="0"/>
              <a:t> Masjid Yayasan Amaliah Astra</a:t>
            </a: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09190" y="3549068"/>
            <a:ext cx="2727924" cy="1437370"/>
          </a:xfrm>
          <a:prstGeom prst="rect">
            <a:avLst/>
          </a:prstGeom>
        </p:spPr>
      </p:pic>
      <p:sp>
        <p:nvSpPr>
          <p:cNvPr id="11" name="TextBox 10"/>
          <p:cNvSpPr txBox="1"/>
          <p:nvPr>
            <p:custDataLst>
              <p:tags r:id="rId3"/>
            </p:custDataLst>
          </p:nvPr>
        </p:nvSpPr>
        <p:spPr>
          <a:xfrm>
            <a:off x="227603" y="3022821"/>
            <a:ext cx="3352890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91440" algn="ctr">
              <a:defRPr sz="1100" b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Arial" panose="020B0604020202020204"/>
              </a:defRPr>
            </a:lvl1pPr>
          </a:lstStyle>
          <a:p>
            <a:pPr algn="l"/>
            <a:r>
              <a:rPr lang="en-US" dirty="0"/>
              <a:t>4.1.2 </a:t>
            </a:r>
            <a:r>
              <a:rPr lang="en-US" dirty="0" err="1"/>
              <a:t>Laporan</a:t>
            </a:r>
            <a:r>
              <a:rPr lang="en-US" dirty="0"/>
              <a:t> media digital :</a:t>
            </a:r>
          </a:p>
          <a:p>
            <a:pPr marL="262890" indent="-171450" algn="l">
              <a:buFont typeface="Wingdings" panose="05000000000000000000" pitchFamily="2" charset="2"/>
              <a:buChar char="ü"/>
            </a:pPr>
            <a:r>
              <a:rPr lang="en-US" b="0" dirty="0">
                <a:cs typeface="Arial MT"/>
              </a:rPr>
              <a:t>Rutin</a:t>
            </a:r>
            <a:r>
              <a:rPr lang="en-US" b="0" spc="-5" dirty="0">
                <a:cs typeface="Arial MT"/>
              </a:rPr>
              <a:t> </a:t>
            </a:r>
            <a:r>
              <a:rPr lang="en-US" b="0" dirty="0">
                <a:cs typeface="Arial MT"/>
              </a:rPr>
              <a:t>update</a:t>
            </a:r>
            <a:r>
              <a:rPr lang="en-US" b="0" spc="10" dirty="0">
                <a:cs typeface="Arial MT"/>
              </a:rPr>
              <a:t> </a:t>
            </a:r>
            <a:r>
              <a:rPr lang="en-US" b="0" dirty="0">
                <a:cs typeface="Arial MT"/>
              </a:rPr>
              <a:t>per </a:t>
            </a:r>
            <a:r>
              <a:rPr lang="en-US" b="0" dirty="0" err="1">
                <a:cs typeface="Arial MT"/>
              </a:rPr>
              <a:t>minggu</a:t>
            </a:r>
            <a:r>
              <a:rPr lang="en-US" b="0" spc="10" dirty="0">
                <a:cs typeface="Arial MT"/>
              </a:rPr>
              <a:t> </a:t>
            </a:r>
            <a:r>
              <a:rPr lang="en-US" b="0" dirty="0">
                <a:cs typeface="Arial MT"/>
              </a:rPr>
              <a:t>dan</a:t>
            </a:r>
            <a:r>
              <a:rPr lang="en-US" b="0" spc="-5" dirty="0">
                <a:cs typeface="Arial MT"/>
              </a:rPr>
              <a:t> </a:t>
            </a:r>
            <a:r>
              <a:rPr lang="en-US" b="0" dirty="0">
                <a:cs typeface="Arial MT"/>
              </a:rPr>
              <a:t>per</a:t>
            </a:r>
            <a:r>
              <a:rPr lang="en-US" b="0" spc="10" dirty="0">
                <a:cs typeface="Arial MT"/>
              </a:rPr>
              <a:t> </a:t>
            </a:r>
            <a:r>
              <a:rPr lang="en-US" b="0" dirty="0" err="1">
                <a:cs typeface="Arial MT"/>
              </a:rPr>
              <a:t>bulan</a:t>
            </a:r>
            <a:r>
              <a:rPr lang="en-US" b="0" spc="10" dirty="0">
                <a:cs typeface="Arial MT"/>
              </a:rPr>
              <a:t> </a:t>
            </a:r>
            <a:r>
              <a:rPr lang="en-US" b="0" dirty="0">
                <a:cs typeface="Arial MT"/>
              </a:rPr>
              <a:t>dan </a:t>
            </a:r>
            <a:r>
              <a:rPr lang="en-US" b="0" spc="-315" dirty="0">
                <a:cs typeface="Arial MT"/>
              </a:rPr>
              <a:t> </a:t>
            </a:r>
            <a:r>
              <a:rPr lang="en-US" b="0" dirty="0" err="1">
                <a:cs typeface="Arial MT"/>
              </a:rPr>
              <a:t>pelaporan</a:t>
            </a:r>
            <a:r>
              <a:rPr lang="en-US" b="0" spc="5" dirty="0">
                <a:cs typeface="Arial MT"/>
              </a:rPr>
              <a:t> </a:t>
            </a:r>
            <a:r>
              <a:rPr lang="en-US" b="0" spc="10" dirty="0" err="1">
                <a:cs typeface="Arial MT"/>
              </a:rPr>
              <a:t>ke</a:t>
            </a:r>
            <a:r>
              <a:rPr lang="en-US" b="0" spc="-5" dirty="0">
                <a:cs typeface="Arial MT"/>
              </a:rPr>
              <a:t> </a:t>
            </a:r>
            <a:r>
              <a:rPr lang="en-US" b="0" dirty="0" err="1">
                <a:cs typeface="Arial MT"/>
              </a:rPr>
              <a:t>jamaah</a:t>
            </a:r>
            <a:endParaRPr lang="en-US" b="0" dirty="0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71679" y="1629341"/>
            <a:ext cx="1535149" cy="1185006"/>
          </a:xfrm>
          <a:prstGeom prst="rect">
            <a:avLst/>
          </a:prstGeom>
        </p:spPr>
      </p:pic>
      <p:grpSp>
        <p:nvGrpSpPr>
          <p:cNvPr id="14" name="Group 10"/>
          <p:cNvGrpSpPr/>
          <p:nvPr/>
        </p:nvGrpSpPr>
        <p:grpSpPr>
          <a:xfrm>
            <a:off x="3580493" y="648700"/>
            <a:ext cx="617620" cy="392697"/>
            <a:chOff x="0" y="0"/>
            <a:chExt cx="320271" cy="203635"/>
          </a:xfrm>
        </p:grpSpPr>
        <p:sp>
          <p:nvSpPr>
            <p:cNvPr id="15" name="Freeform 11"/>
            <p:cNvSpPr/>
            <p:nvPr/>
          </p:nvSpPr>
          <p:spPr>
            <a:xfrm>
              <a:off x="0" y="0"/>
              <a:ext cx="320271" cy="203635"/>
            </a:xfrm>
            <a:custGeom>
              <a:avLst/>
              <a:gdLst/>
              <a:ahLst/>
              <a:cxnLst/>
              <a:rect l="l" t="t" r="r" b="b"/>
              <a:pathLst>
                <a:path w="320271" h="203635">
                  <a:moveTo>
                    <a:pt x="101818" y="0"/>
                  </a:moveTo>
                  <a:lnTo>
                    <a:pt x="218453" y="0"/>
                  </a:lnTo>
                  <a:cubicBezTo>
                    <a:pt x="245457" y="0"/>
                    <a:pt x="271355" y="10727"/>
                    <a:pt x="290449" y="29822"/>
                  </a:cubicBezTo>
                  <a:cubicBezTo>
                    <a:pt x="309544" y="48916"/>
                    <a:pt x="320271" y="74814"/>
                    <a:pt x="320271" y="101818"/>
                  </a:cubicBezTo>
                  <a:lnTo>
                    <a:pt x="320271" y="101818"/>
                  </a:lnTo>
                  <a:cubicBezTo>
                    <a:pt x="320271" y="128821"/>
                    <a:pt x="309544" y="154719"/>
                    <a:pt x="290449" y="173814"/>
                  </a:cubicBezTo>
                  <a:cubicBezTo>
                    <a:pt x="271355" y="192908"/>
                    <a:pt x="245457" y="203635"/>
                    <a:pt x="218453" y="203635"/>
                  </a:cubicBezTo>
                  <a:lnTo>
                    <a:pt x="101818" y="203635"/>
                  </a:lnTo>
                  <a:cubicBezTo>
                    <a:pt x="74814" y="203635"/>
                    <a:pt x="48916" y="192908"/>
                    <a:pt x="29822" y="173814"/>
                  </a:cubicBezTo>
                  <a:cubicBezTo>
                    <a:pt x="10727" y="154719"/>
                    <a:pt x="0" y="128821"/>
                    <a:pt x="0" y="101818"/>
                  </a:cubicBezTo>
                  <a:lnTo>
                    <a:pt x="0" y="101818"/>
                  </a:lnTo>
                  <a:cubicBezTo>
                    <a:pt x="0" y="74814"/>
                    <a:pt x="10727" y="48916"/>
                    <a:pt x="29822" y="29822"/>
                  </a:cubicBezTo>
                  <a:cubicBezTo>
                    <a:pt x="48916" y="10727"/>
                    <a:pt x="74814" y="0"/>
                    <a:pt x="101818" y="0"/>
                  </a:cubicBezTo>
                  <a:close/>
                </a:path>
              </a:pathLst>
            </a:custGeom>
            <a:solidFill>
              <a:srgbClr val="292B55"/>
            </a:solidFill>
            <a:ln w="38100" cap="rnd">
              <a:solidFill>
                <a:srgbClr val="EBCA3F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ID" sz="18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4.2</a:t>
              </a:r>
            </a:p>
          </p:txBody>
        </p:sp>
        <p:sp>
          <p:nvSpPr>
            <p:cNvPr id="16" name="TextBox 12"/>
            <p:cNvSpPr txBox="1"/>
            <p:nvPr/>
          </p:nvSpPr>
          <p:spPr>
            <a:xfrm>
              <a:off x="0" y="47625"/>
              <a:ext cx="320271" cy="156010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algn="ctr">
                <a:lnSpc>
                  <a:spcPts val="1270"/>
                </a:lnSpc>
              </a:pPr>
              <a:endParaRPr sz="465" b="1" dirty="0">
                <a:latin typeface="Aptos" panose="020B0004020202020204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303954" y="736699"/>
            <a:ext cx="3468460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defRPr>
            </a:lvl1pPr>
          </a:lstStyle>
          <a:p>
            <a:r>
              <a:rPr lang="en-US" dirty="0" err="1"/>
              <a:t>Organisasi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65059" y="1322835"/>
            <a:ext cx="2995701" cy="1508707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20" name="TextBox 22"/>
          <p:cNvSpPr txBox="1"/>
          <p:nvPr/>
        </p:nvSpPr>
        <p:spPr>
          <a:xfrm>
            <a:off x="4668249" y="5032777"/>
            <a:ext cx="3185022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Struktur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Organisasi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&amp; Foto DKM Baitul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Muttaqiin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2025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1" name="TextBox 22"/>
          <p:cNvSpPr txBox="1"/>
          <p:nvPr>
            <p:custDataLst>
              <p:tags r:id="rId5"/>
            </p:custDataLst>
          </p:nvPr>
        </p:nvSpPr>
        <p:spPr>
          <a:xfrm>
            <a:off x="309190" y="2882012"/>
            <a:ext cx="2665408" cy="14080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Sistem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Keuangan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Masjid Amaliah Astra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2" name="TextBox 22"/>
          <p:cNvSpPr txBox="1"/>
          <p:nvPr>
            <p:custDataLst>
              <p:tags r:id="rId6"/>
            </p:custDataLst>
          </p:nvPr>
        </p:nvSpPr>
        <p:spPr>
          <a:xfrm>
            <a:off x="309190" y="5000603"/>
            <a:ext cx="2665408" cy="138430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WA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Group Masjid Baitul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Muttaqiin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13932" y="2863190"/>
            <a:ext cx="5108148" cy="2123248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41319" y="1361261"/>
            <a:ext cx="2862191" cy="150192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230836" y="1080595"/>
            <a:ext cx="5972674" cy="169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91440" algn="ctr">
              <a:defRPr sz="1100" b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Arial" panose="020B0604020202020204"/>
              </a:defRPr>
            </a:lvl1pPr>
          </a:lstStyle>
          <a:p>
            <a:pPr algn="l"/>
            <a:r>
              <a:rPr lang="en-US" dirty="0">
                <a:cs typeface="Arial MT"/>
              </a:rPr>
              <a:t>4.2.1</a:t>
            </a:r>
            <a:r>
              <a:rPr lang="en-US" spc="10" dirty="0">
                <a:cs typeface="Arial MT"/>
              </a:rPr>
              <a:t> </a:t>
            </a:r>
            <a:r>
              <a:rPr lang="en-US" spc="5" dirty="0">
                <a:cs typeface="Arial MT"/>
              </a:rPr>
              <a:t>DKM </a:t>
            </a:r>
            <a:r>
              <a:rPr lang="en-US" dirty="0" err="1">
                <a:cs typeface="Arial MT"/>
              </a:rPr>
              <a:t>memiliki</a:t>
            </a:r>
            <a:r>
              <a:rPr lang="en-US" spc="-20" dirty="0">
                <a:cs typeface="Arial MT"/>
              </a:rPr>
              <a:t> </a:t>
            </a:r>
            <a:r>
              <a:rPr lang="en-US" dirty="0">
                <a:cs typeface="Arial MT"/>
              </a:rPr>
              <a:t>20%</a:t>
            </a:r>
            <a:r>
              <a:rPr lang="en-US" spc="5" dirty="0">
                <a:cs typeface="Arial MT"/>
              </a:rPr>
              <a:t> </a:t>
            </a:r>
            <a:r>
              <a:rPr lang="en-US" dirty="0" err="1">
                <a:cs typeface="Arial MT"/>
              </a:rPr>
              <a:t>pengurus</a:t>
            </a:r>
            <a:r>
              <a:rPr lang="en-US" spc="10" dirty="0">
                <a:cs typeface="Arial MT"/>
              </a:rPr>
              <a:t> </a:t>
            </a:r>
            <a:r>
              <a:rPr lang="en-US" spc="5" dirty="0">
                <a:cs typeface="Arial MT"/>
              </a:rPr>
              <a:t>masjid</a:t>
            </a:r>
            <a:r>
              <a:rPr lang="en-US" spc="-10" dirty="0">
                <a:cs typeface="Arial MT"/>
              </a:rPr>
              <a:t> </a:t>
            </a:r>
            <a:r>
              <a:rPr lang="en-US" spc="-5" dirty="0" err="1">
                <a:cs typeface="Arial MT"/>
              </a:rPr>
              <a:t>dibawah</a:t>
            </a:r>
            <a:r>
              <a:rPr lang="en-US" spc="35" dirty="0">
                <a:cs typeface="Arial MT"/>
              </a:rPr>
              <a:t> </a:t>
            </a:r>
            <a:r>
              <a:rPr lang="en-US" spc="5" dirty="0" err="1">
                <a:cs typeface="Arial MT"/>
              </a:rPr>
              <a:t>umur</a:t>
            </a:r>
            <a:r>
              <a:rPr lang="en-US" spc="5" dirty="0">
                <a:cs typeface="Arial MT"/>
              </a:rPr>
              <a:t> </a:t>
            </a:r>
            <a:r>
              <a:rPr lang="en-US" spc="-320" dirty="0">
                <a:cs typeface="Arial MT"/>
              </a:rPr>
              <a:t> </a:t>
            </a:r>
            <a:r>
              <a:rPr lang="en-US" dirty="0">
                <a:cs typeface="Arial MT"/>
              </a:rPr>
              <a:t>30</a:t>
            </a:r>
            <a:r>
              <a:rPr lang="en-US" spc="5" dirty="0">
                <a:cs typeface="Arial MT"/>
              </a:rPr>
              <a:t> </a:t>
            </a:r>
            <a:r>
              <a:rPr lang="en-US" dirty="0" err="1">
                <a:cs typeface="Arial MT"/>
              </a:rPr>
              <a:t>tahun</a:t>
            </a:r>
            <a:endParaRPr lang="en-US" dirty="0">
              <a:cs typeface="Arial M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154060" y="648701"/>
            <a:ext cx="617620" cy="392697"/>
            <a:chOff x="0" y="0"/>
            <a:chExt cx="320271" cy="203635"/>
          </a:xfrm>
        </p:grpSpPr>
        <p:sp>
          <p:nvSpPr>
            <p:cNvPr id="3" name="Freeform 11"/>
            <p:cNvSpPr/>
            <p:nvPr/>
          </p:nvSpPr>
          <p:spPr>
            <a:xfrm>
              <a:off x="0" y="0"/>
              <a:ext cx="320271" cy="203635"/>
            </a:xfrm>
            <a:custGeom>
              <a:avLst/>
              <a:gdLst/>
              <a:ahLst/>
              <a:cxnLst/>
              <a:rect l="l" t="t" r="r" b="b"/>
              <a:pathLst>
                <a:path w="320271" h="203635">
                  <a:moveTo>
                    <a:pt x="101818" y="0"/>
                  </a:moveTo>
                  <a:lnTo>
                    <a:pt x="218453" y="0"/>
                  </a:lnTo>
                  <a:cubicBezTo>
                    <a:pt x="245457" y="0"/>
                    <a:pt x="271355" y="10727"/>
                    <a:pt x="290449" y="29822"/>
                  </a:cubicBezTo>
                  <a:cubicBezTo>
                    <a:pt x="309544" y="48916"/>
                    <a:pt x="320271" y="74814"/>
                    <a:pt x="320271" y="101818"/>
                  </a:cubicBezTo>
                  <a:lnTo>
                    <a:pt x="320271" y="101818"/>
                  </a:lnTo>
                  <a:cubicBezTo>
                    <a:pt x="320271" y="128821"/>
                    <a:pt x="309544" y="154719"/>
                    <a:pt x="290449" y="173814"/>
                  </a:cubicBezTo>
                  <a:cubicBezTo>
                    <a:pt x="271355" y="192908"/>
                    <a:pt x="245457" y="203635"/>
                    <a:pt x="218453" y="203635"/>
                  </a:cubicBezTo>
                  <a:lnTo>
                    <a:pt x="101818" y="203635"/>
                  </a:lnTo>
                  <a:cubicBezTo>
                    <a:pt x="74814" y="203635"/>
                    <a:pt x="48916" y="192908"/>
                    <a:pt x="29822" y="173814"/>
                  </a:cubicBezTo>
                  <a:cubicBezTo>
                    <a:pt x="10727" y="154719"/>
                    <a:pt x="0" y="128821"/>
                    <a:pt x="0" y="101818"/>
                  </a:cubicBezTo>
                  <a:lnTo>
                    <a:pt x="0" y="101818"/>
                  </a:lnTo>
                  <a:cubicBezTo>
                    <a:pt x="0" y="74814"/>
                    <a:pt x="10727" y="48916"/>
                    <a:pt x="29822" y="29822"/>
                  </a:cubicBezTo>
                  <a:cubicBezTo>
                    <a:pt x="48916" y="10727"/>
                    <a:pt x="74814" y="0"/>
                    <a:pt x="101818" y="0"/>
                  </a:cubicBezTo>
                  <a:close/>
                </a:path>
              </a:pathLst>
            </a:custGeom>
            <a:solidFill>
              <a:srgbClr val="292B55"/>
            </a:solidFill>
            <a:ln w="38100" cap="rnd">
              <a:solidFill>
                <a:srgbClr val="EBCA3F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ID" sz="18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4.3</a:t>
              </a:r>
            </a:p>
          </p:txBody>
        </p:sp>
        <p:sp>
          <p:nvSpPr>
            <p:cNvPr id="4" name="TextBox 12"/>
            <p:cNvSpPr txBox="1"/>
            <p:nvPr/>
          </p:nvSpPr>
          <p:spPr>
            <a:xfrm>
              <a:off x="0" y="47625"/>
              <a:ext cx="320271" cy="156010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algn="ctr">
                <a:lnSpc>
                  <a:spcPts val="1270"/>
                </a:lnSpc>
              </a:pPr>
              <a:endParaRPr sz="465" b="1" dirty="0">
                <a:latin typeface="Aptos" panose="020B0004020202020204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36184" y="713530"/>
            <a:ext cx="4857750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defRPr>
            </a:lvl1pPr>
          </a:lstStyle>
          <a:p>
            <a:r>
              <a:rPr lang="en-US" dirty="0" err="1"/>
              <a:t>Laporan</a:t>
            </a:r>
            <a:r>
              <a:rPr lang="en-US" dirty="0"/>
              <a:t> </a:t>
            </a:r>
            <a:r>
              <a:rPr lang="en-US" dirty="0" err="1"/>
              <a:t>Tahunan</a:t>
            </a:r>
            <a:endParaRPr lang="en-US" dirty="0"/>
          </a:p>
        </p:txBody>
      </p:sp>
      <p:sp>
        <p:nvSpPr>
          <p:cNvPr id="6" name="TextBox 19"/>
          <p:cNvSpPr txBox="1"/>
          <p:nvPr/>
        </p:nvSpPr>
        <p:spPr>
          <a:xfrm>
            <a:off x="1305638" y="175680"/>
            <a:ext cx="7982825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2030"/>
              </a:lnSpc>
              <a:defRPr sz="1600" b="1">
                <a:solidFill>
                  <a:srgbClr val="2A2A2A"/>
                </a:solidFill>
                <a:latin typeface="+mj-lt"/>
                <a:ea typeface="Berkshire Swash" panose="02000505000000020003"/>
                <a:cs typeface="Berkshire Swash" panose="02000505000000020003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ES" sz="2000" b="0" spc="10" dirty="0">
                <a:solidFill>
                  <a:srgbClr val="11362D"/>
                </a:solidFill>
                <a:latin typeface="Berkshire Swash" panose="02000505000000020003" charset="0"/>
                <a:cs typeface="Arial" panose="020B0604020202020204"/>
              </a:rPr>
              <a:t>Pilar</a:t>
            </a:r>
            <a:r>
              <a:rPr lang="es-ES" sz="2000" b="0" spc="-5" dirty="0">
                <a:solidFill>
                  <a:srgbClr val="11362D"/>
                </a:solidFill>
                <a:latin typeface="Berkshire Swash" panose="02000505000000020003" charset="0"/>
                <a:cs typeface="Arial" panose="020B0604020202020204"/>
              </a:rPr>
              <a:t> </a:t>
            </a:r>
            <a:r>
              <a:rPr lang="es-ES" sz="2000" b="0" spc="10" dirty="0">
                <a:solidFill>
                  <a:srgbClr val="11362D"/>
                </a:solidFill>
                <a:latin typeface="Berkshire Swash" panose="02000505000000020003" charset="0"/>
                <a:cs typeface="Arial" panose="020B0604020202020204"/>
              </a:rPr>
              <a:t>4.</a:t>
            </a:r>
            <a:r>
              <a:rPr lang="es-ES" sz="2000" b="0" spc="-55" dirty="0">
                <a:solidFill>
                  <a:srgbClr val="11362D"/>
                </a:solidFill>
                <a:latin typeface="Berkshire Swash" panose="02000505000000020003" charset="0"/>
                <a:cs typeface="Arial" panose="020B0604020202020204"/>
              </a:rPr>
              <a:t> </a:t>
            </a:r>
            <a:r>
              <a:rPr lang="es-ES" sz="2000" b="0" spc="15" dirty="0" err="1">
                <a:solidFill>
                  <a:srgbClr val="11362D"/>
                </a:solidFill>
                <a:latin typeface="Berkshire Swash" panose="02000505000000020003" charset="0"/>
                <a:cs typeface="Arial" panose="020B0604020202020204"/>
              </a:rPr>
              <a:t>Administrasi</a:t>
            </a:r>
            <a:r>
              <a:rPr lang="es-ES" sz="2000" b="0" spc="45" dirty="0">
                <a:solidFill>
                  <a:srgbClr val="11362D"/>
                </a:solidFill>
                <a:latin typeface="Berkshire Swash" panose="02000505000000020003" charset="0"/>
                <a:cs typeface="Arial" panose="020B0604020202020204"/>
              </a:rPr>
              <a:t> </a:t>
            </a:r>
            <a:r>
              <a:rPr lang="es-ES" sz="2000" b="0" spc="20" dirty="0">
                <a:solidFill>
                  <a:srgbClr val="11362D"/>
                </a:solidFill>
                <a:latin typeface="Berkshire Swash" panose="02000505000000020003" charset="0"/>
                <a:cs typeface="Arial" panose="020B0604020202020204"/>
              </a:rPr>
              <a:t>dan</a:t>
            </a:r>
            <a:r>
              <a:rPr lang="es-ES" sz="2000" b="0" spc="10" dirty="0">
                <a:solidFill>
                  <a:srgbClr val="11362D"/>
                </a:solidFill>
                <a:latin typeface="Berkshire Swash" panose="02000505000000020003" charset="0"/>
                <a:cs typeface="Arial" panose="020B0604020202020204"/>
              </a:rPr>
              <a:t> </a:t>
            </a:r>
            <a:r>
              <a:rPr lang="es-ES" sz="2000" b="0" spc="15" dirty="0" err="1">
                <a:solidFill>
                  <a:srgbClr val="11362D"/>
                </a:solidFill>
                <a:latin typeface="Berkshire Swash" panose="02000505000000020003" charset="0"/>
                <a:cs typeface="Arial" panose="020B0604020202020204"/>
              </a:rPr>
              <a:t>Keuangan</a:t>
            </a:r>
            <a:endParaRPr lang="es-ES" sz="2000" b="0" dirty="0">
              <a:latin typeface="Berkshire Swash" panose="02000505000000020003" charset="0"/>
              <a:cs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060" y="1107837"/>
            <a:ext cx="3585183" cy="16927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91440" algn="ctr">
              <a:defRPr sz="1100" b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Arial" panose="020B0604020202020204"/>
              </a:defRPr>
            </a:lvl1pPr>
          </a:lstStyle>
          <a:p>
            <a:pPr algn="l"/>
            <a:r>
              <a:rPr lang="en-US" dirty="0">
                <a:cs typeface="Arial MT"/>
              </a:rPr>
              <a:t>4.3.1 </a:t>
            </a:r>
            <a:r>
              <a:rPr lang="en-US" dirty="0" err="1">
                <a:cs typeface="Arial MT"/>
              </a:rPr>
              <a:t>Laporan</a:t>
            </a:r>
            <a:r>
              <a:rPr lang="en-US" dirty="0">
                <a:cs typeface="Arial MT"/>
              </a:rPr>
              <a:t> </a:t>
            </a:r>
            <a:r>
              <a:rPr lang="en-US" dirty="0" err="1">
                <a:cs typeface="Arial MT"/>
              </a:rPr>
              <a:t>kegiatan</a:t>
            </a:r>
            <a:r>
              <a:rPr lang="en-US" dirty="0">
                <a:cs typeface="Arial MT"/>
              </a:rPr>
              <a:t> &amp; </a:t>
            </a:r>
            <a:r>
              <a:rPr lang="en-US" dirty="0" err="1">
                <a:cs typeface="Arial MT"/>
              </a:rPr>
              <a:t>Keuangan</a:t>
            </a:r>
            <a:r>
              <a:rPr lang="en-US" dirty="0">
                <a:cs typeface="Arial MT"/>
              </a:rPr>
              <a:t> </a:t>
            </a:r>
            <a:r>
              <a:rPr lang="en-US" dirty="0" err="1">
                <a:cs typeface="Arial MT"/>
              </a:rPr>
              <a:t>tahunan</a:t>
            </a:r>
            <a:r>
              <a:rPr lang="en-US" dirty="0">
                <a:cs typeface="Arial MT"/>
              </a:rPr>
              <a:t> 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60" y="1325229"/>
            <a:ext cx="2538777" cy="3180916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0" name="TextBox 22"/>
          <p:cNvSpPr txBox="1"/>
          <p:nvPr/>
        </p:nvSpPr>
        <p:spPr>
          <a:xfrm>
            <a:off x="154060" y="4597987"/>
            <a:ext cx="2538777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Form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Laporan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kegiatan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tahunan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201" y="1325229"/>
            <a:ext cx="2312986" cy="2004929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5" name="TextBox 22"/>
          <p:cNvSpPr txBox="1"/>
          <p:nvPr/>
        </p:nvSpPr>
        <p:spPr>
          <a:xfrm>
            <a:off x="2765201" y="3466716"/>
            <a:ext cx="2312986" cy="2769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Form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Laporan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keuangan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tahunan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yang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sudah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berjalan</a:t>
            </a:r>
            <a:endParaRPr lang="en-US" dirty="0">
              <a:latin typeface="Aptos" panose="020B000402020202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074F508-D6FE-4287-AB4E-94330DBDCF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7300945"/>
              </p:ext>
            </p:extLst>
          </p:nvPr>
        </p:nvGraphicFramePr>
        <p:xfrm>
          <a:off x="5150552" y="1325229"/>
          <a:ext cx="3983852" cy="3679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9"/>
          <p:cNvSpPr txBox="1"/>
          <p:nvPr/>
        </p:nvSpPr>
        <p:spPr>
          <a:xfrm>
            <a:off x="1305638" y="175680"/>
            <a:ext cx="7804495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2030"/>
              </a:lnSpc>
              <a:defRPr sz="1600" b="1">
                <a:solidFill>
                  <a:srgbClr val="2A2A2A"/>
                </a:solidFill>
                <a:latin typeface="+mj-lt"/>
                <a:ea typeface="Berkshire Swash" panose="02000505000000020003"/>
                <a:cs typeface="Berkshire Swash" panose="02000505000000020003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ES" sz="2000" b="0" spc="10" dirty="0">
                <a:solidFill>
                  <a:srgbClr val="11362D"/>
                </a:solidFill>
                <a:latin typeface="Berkshire Swash" panose="02000505000000020003" charset="0"/>
                <a:cs typeface="Arial" panose="020B0604020202020204"/>
              </a:rPr>
              <a:t>Pilar</a:t>
            </a:r>
            <a:r>
              <a:rPr lang="es-ES" sz="2000" b="0" spc="-5" dirty="0">
                <a:solidFill>
                  <a:srgbClr val="11362D"/>
                </a:solidFill>
                <a:latin typeface="Berkshire Swash" panose="02000505000000020003" charset="0"/>
                <a:cs typeface="Arial" panose="020B0604020202020204"/>
              </a:rPr>
              <a:t> </a:t>
            </a:r>
            <a:r>
              <a:rPr lang="es-ES" sz="2000" b="0" spc="10" dirty="0">
                <a:solidFill>
                  <a:srgbClr val="11362D"/>
                </a:solidFill>
                <a:latin typeface="Berkshire Swash" panose="02000505000000020003" charset="0"/>
                <a:cs typeface="Arial" panose="020B0604020202020204"/>
              </a:rPr>
              <a:t>5.</a:t>
            </a:r>
            <a:r>
              <a:rPr lang="es-ES" sz="2000" b="0" spc="-55" dirty="0">
                <a:solidFill>
                  <a:srgbClr val="11362D"/>
                </a:solidFill>
                <a:latin typeface="Berkshire Swash" panose="02000505000000020003" charset="0"/>
                <a:cs typeface="Arial" panose="020B0604020202020204"/>
              </a:rPr>
              <a:t> </a:t>
            </a:r>
            <a:r>
              <a:rPr lang="en-US" sz="2000" b="0" spc="15" dirty="0" err="1">
                <a:solidFill>
                  <a:srgbClr val="11362D"/>
                </a:solidFill>
                <a:latin typeface="Berkshire Swash" panose="02000505000000020003" charset="0"/>
                <a:cs typeface="Arial" panose="020B0604020202020204"/>
              </a:rPr>
              <a:t>Peribadahan</a:t>
            </a:r>
            <a:r>
              <a:rPr lang="en-US" sz="2000" b="0" spc="45" dirty="0">
                <a:solidFill>
                  <a:srgbClr val="11362D"/>
                </a:solidFill>
                <a:latin typeface="Berkshire Swash" panose="02000505000000020003" charset="0"/>
                <a:cs typeface="Arial" panose="020B0604020202020204"/>
              </a:rPr>
              <a:t> </a:t>
            </a:r>
            <a:r>
              <a:rPr lang="en-US" sz="2000" b="0" spc="15" dirty="0">
                <a:solidFill>
                  <a:srgbClr val="11362D"/>
                </a:solidFill>
                <a:latin typeface="Berkshire Swash" panose="02000505000000020003" charset="0"/>
                <a:cs typeface="Arial" panose="020B0604020202020204"/>
              </a:rPr>
              <a:t>dan </a:t>
            </a:r>
            <a:r>
              <a:rPr lang="en-US" sz="2000" b="0" spc="15" dirty="0" err="1">
                <a:solidFill>
                  <a:srgbClr val="11362D"/>
                </a:solidFill>
                <a:latin typeface="Berkshire Swash" panose="02000505000000020003" charset="0"/>
                <a:cs typeface="Arial" panose="020B0604020202020204"/>
              </a:rPr>
              <a:t>Infrastruktur</a:t>
            </a:r>
            <a:endParaRPr lang="es-ES" sz="2000" b="0" dirty="0">
              <a:latin typeface="Berkshire Swash" panose="02000505000000020003" charset="0"/>
              <a:cs typeface="Arial" panose="020B0604020202020204"/>
            </a:endParaRPr>
          </a:p>
        </p:txBody>
      </p:sp>
      <p:grpSp>
        <p:nvGrpSpPr>
          <p:cNvPr id="3" name="Group 10"/>
          <p:cNvGrpSpPr/>
          <p:nvPr/>
        </p:nvGrpSpPr>
        <p:grpSpPr>
          <a:xfrm>
            <a:off x="154060" y="648701"/>
            <a:ext cx="617620" cy="392697"/>
            <a:chOff x="0" y="0"/>
            <a:chExt cx="320271" cy="203635"/>
          </a:xfrm>
        </p:grpSpPr>
        <p:sp>
          <p:nvSpPr>
            <p:cNvPr id="4" name="Freeform 11"/>
            <p:cNvSpPr/>
            <p:nvPr/>
          </p:nvSpPr>
          <p:spPr>
            <a:xfrm>
              <a:off x="0" y="0"/>
              <a:ext cx="320271" cy="203635"/>
            </a:xfrm>
            <a:custGeom>
              <a:avLst/>
              <a:gdLst/>
              <a:ahLst/>
              <a:cxnLst/>
              <a:rect l="l" t="t" r="r" b="b"/>
              <a:pathLst>
                <a:path w="320271" h="203635">
                  <a:moveTo>
                    <a:pt x="101818" y="0"/>
                  </a:moveTo>
                  <a:lnTo>
                    <a:pt x="218453" y="0"/>
                  </a:lnTo>
                  <a:cubicBezTo>
                    <a:pt x="245457" y="0"/>
                    <a:pt x="271355" y="10727"/>
                    <a:pt x="290449" y="29822"/>
                  </a:cubicBezTo>
                  <a:cubicBezTo>
                    <a:pt x="309544" y="48916"/>
                    <a:pt x="320271" y="74814"/>
                    <a:pt x="320271" y="101818"/>
                  </a:cubicBezTo>
                  <a:lnTo>
                    <a:pt x="320271" y="101818"/>
                  </a:lnTo>
                  <a:cubicBezTo>
                    <a:pt x="320271" y="128821"/>
                    <a:pt x="309544" y="154719"/>
                    <a:pt x="290449" y="173814"/>
                  </a:cubicBezTo>
                  <a:cubicBezTo>
                    <a:pt x="271355" y="192908"/>
                    <a:pt x="245457" y="203635"/>
                    <a:pt x="218453" y="203635"/>
                  </a:cubicBezTo>
                  <a:lnTo>
                    <a:pt x="101818" y="203635"/>
                  </a:lnTo>
                  <a:cubicBezTo>
                    <a:pt x="74814" y="203635"/>
                    <a:pt x="48916" y="192908"/>
                    <a:pt x="29822" y="173814"/>
                  </a:cubicBezTo>
                  <a:cubicBezTo>
                    <a:pt x="10727" y="154719"/>
                    <a:pt x="0" y="128821"/>
                    <a:pt x="0" y="101818"/>
                  </a:cubicBezTo>
                  <a:lnTo>
                    <a:pt x="0" y="101818"/>
                  </a:lnTo>
                  <a:cubicBezTo>
                    <a:pt x="0" y="74814"/>
                    <a:pt x="10727" y="48916"/>
                    <a:pt x="29822" y="29822"/>
                  </a:cubicBezTo>
                  <a:cubicBezTo>
                    <a:pt x="48916" y="10727"/>
                    <a:pt x="74814" y="0"/>
                    <a:pt x="101818" y="0"/>
                  </a:cubicBezTo>
                  <a:close/>
                </a:path>
              </a:pathLst>
            </a:custGeom>
            <a:solidFill>
              <a:srgbClr val="292B55"/>
            </a:solidFill>
            <a:ln w="38100" cap="rnd">
              <a:solidFill>
                <a:srgbClr val="EBCA3F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ID" sz="18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5.1</a:t>
              </a:r>
            </a:p>
          </p:txBody>
        </p:sp>
        <p:sp>
          <p:nvSpPr>
            <p:cNvPr id="5" name="TextBox 12"/>
            <p:cNvSpPr txBox="1"/>
            <p:nvPr/>
          </p:nvSpPr>
          <p:spPr>
            <a:xfrm>
              <a:off x="0" y="47625"/>
              <a:ext cx="320271" cy="156010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algn="ctr">
                <a:lnSpc>
                  <a:spcPts val="1270"/>
                </a:lnSpc>
              </a:pPr>
              <a:endParaRPr sz="465" b="1" dirty="0">
                <a:latin typeface="Aptos" panose="020B00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76935" y="721995"/>
            <a:ext cx="5133975" cy="245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defRPr>
            </a:lvl1pPr>
          </a:lstStyle>
          <a:p>
            <a:r>
              <a:rPr lang="en-US" dirty="0" err="1"/>
              <a:t>Kegiatan</a:t>
            </a:r>
            <a:r>
              <a:rPr lang="en-US" dirty="0"/>
              <a:t> </a:t>
            </a:r>
            <a:r>
              <a:rPr lang="en-US" dirty="0" err="1"/>
              <a:t>shalat</a:t>
            </a:r>
            <a:r>
              <a:rPr lang="en-US" dirty="0"/>
              <a:t> </a:t>
            </a:r>
            <a:r>
              <a:rPr lang="en-US" dirty="0" err="1"/>
              <a:t>wajib</a:t>
            </a:r>
            <a:r>
              <a:rPr lang="en-US" dirty="0"/>
              <a:t> dan </a:t>
            </a:r>
            <a:r>
              <a:rPr lang="en-US" dirty="0" err="1">
                <a:cs typeface="Arial MT"/>
              </a:rPr>
              <a:t>Kelompok</a:t>
            </a:r>
            <a:r>
              <a:rPr lang="en-US" dirty="0">
                <a:cs typeface="Arial MT"/>
              </a:rPr>
              <a:t> </a:t>
            </a:r>
            <a:r>
              <a:rPr lang="en-US" dirty="0" err="1">
                <a:cs typeface="Arial MT"/>
              </a:rPr>
              <a:t>ekstrakulikuler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581" y="1097192"/>
            <a:ext cx="3585183" cy="33855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91440" algn="ctr">
              <a:defRPr sz="1100" b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Arial" panose="020B0604020202020204"/>
              </a:defRPr>
            </a:lvl1pPr>
          </a:lstStyle>
          <a:p>
            <a:pPr algn="l"/>
            <a:r>
              <a:rPr lang="en-US" dirty="0">
                <a:cs typeface="Arial MT"/>
              </a:rPr>
              <a:t>5.1.1  </a:t>
            </a:r>
            <a:r>
              <a:rPr lang="en-US" dirty="0" err="1">
                <a:cs typeface="Arial MT"/>
              </a:rPr>
              <a:t>Pelaksanaan</a:t>
            </a:r>
            <a:r>
              <a:rPr lang="en-US" dirty="0">
                <a:cs typeface="Arial MT"/>
              </a:rPr>
              <a:t> </a:t>
            </a:r>
            <a:r>
              <a:rPr lang="en-US" dirty="0" err="1">
                <a:cs typeface="Arial MT"/>
              </a:rPr>
              <a:t>sholat</a:t>
            </a:r>
            <a:r>
              <a:rPr lang="en-US" dirty="0">
                <a:cs typeface="Arial MT"/>
              </a:rPr>
              <a:t> </a:t>
            </a:r>
            <a:r>
              <a:rPr lang="en-US" dirty="0" err="1">
                <a:cs typeface="Arial MT"/>
              </a:rPr>
              <a:t>wajib</a:t>
            </a:r>
            <a:r>
              <a:rPr lang="en-US" dirty="0">
                <a:cs typeface="Arial MT"/>
              </a:rPr>
              <a:t> 5 </a:t>
            </a:r>
            <a:r>
              <a:rPr lang="en-US" dirty="0" err="1">
                <a:cs typeface="Arial MT"/>
              </a:rPr>
              <a:t>waktu</a:t>
            </a:r>
            <a:r>
              <a:rPr lang="en-US" dirty="0">
                <a:cs typeface="Arial MT"/>
              </a:rPr>
              <a:t> </a:t>
            </a:r>
            <a:r>
              <a:rPr lang="en-US" dirty="0" err="1">
                <a:cs typeface="Arial MT"/>
              </a:rPr>
              <a:t>berjamaah</a:t>
            </a:r>
            <a:r>
              <a:rPr lang="en-US" dirty="0">
                <a:cs typeface="Arial MT"/>
              </a:rPr>
              <a:t> yang di Kelola oleh DKM: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60" y="1484234"/>
            <a:ext cx="3510644" cy="17138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60" y="3225998"/>
            <a:ext cx="3510644" cy="17138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20469" y="1128407"/>
            <a:ext cx="2253343" cy="16927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91440" algn="ctr">
              <a:defRPr sz="1100" b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Arial" panose="020B0604020202020204"/>
              </a:defRPr>
            </a:lvl1pPr>
          </a:lstStyle>
          <a:p>
            <a:pPr algn="l"/>
            <a:r>
              <a:rPr lang="en-US" dirty="0">
                <a:cs typeface="Arial MT"/>
              </a:rPr>
              <a:t>5.1.2  </a:t>
            </a:r>
            <a:r>
              <a:rPr lang="en-US" dirty="0" err="1">
                <a:cs typeface="Arial MT"/>
              </a:rPr>
              <a:t>Kelompok</a:t>
            </a:r>
            <a:r>
              <a:rPr lang="en-US" dirty="0">
                <a:cs typeface="Arial MT"/>
              </a:rPr>
              <a:t> </a:t>
            </a:r>
            <a:r>
              <a:rPr lang="en-US" dirty="0" err="1">
                <a:cs typeface="Arial MT"/>
              </a:rPr>
              <a:t>ekstrakulikuler</a:t>
            </a:r>
            <a:endParaRPr lang="en-US" dirty="0">
              <a:cs typeface="Arial M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2738" y="1501133"/>
            <a:ext cx="2475211" cy="1552879"/>
          </a:xfrm>
          <a:prstGeom prst="rect">
            <a:avLst/>
          </a:prstGeom>
        </p:spPr>
      </p:pic>
      <p:pic>
        <p:nvPicPr>
          <p:cNvPr id="17" name="Picture 16" descr="A group of people sitting at tables in a room&#10;&#10;AI-generated content may be incorrect.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2737" y="3373356"/>
            <a:ext cx="2475211" cy="1419149"/>
          </a:xfrm>
          <a:prstGeom prst="rect">
            <a:avLst/>
          </a:prstGeom>
        </p:spPr>
      </p:pic>
      <p:sp>
        <p:nvSpPr>
          <p:cNvPr id="18" name="TextBox 22"/>
          <p:cNvSpPr txBox="1"/>
          <p:nvPr/>
        </p:nvSpPr>
        <p:spPr>
          <a:xfrm>
            <a:off x="771680" y="4967761"/>
            <a:ext cx="2665408" cy="14080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Kegiatan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Sholat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5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waktu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di Masjid Baitul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Muttaqiin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9" name="TextBox 22"/>
          <p:cNvSpPr txBox="1"/>
          <p:nvPr/>
        </p:nvSpPr>
        <p:spPr>
          <a:xfrm>
            <a:off x="3982737" y="3090480"/>
            <a:ext cx="2475212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Belajar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Tilawah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Al Quran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0" name="TextBox 22"/>
          <p:cNvSpPr txBox="1"/>
          <p:nvPr/>
        </p:nvSpPr>
        <p:spPr>
          <a:xfrm>
            <a:off x="3982736" y="4883276"/>
            <a:ext cx="2475212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Training Multimedia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2156" y="3163418"/>
            <a:ext cx="2313353" cy="1629087"/>
          </a:xfrm>
          <a:prstGeom prst="rect">
            <a:avLst/>
          </a:prstGeom>
        </p:spPr>
      </p:pic>
      <p:sp>
        <p:nvSpPr>
          <p:cNvPr id="21" name="TextBox 22"/>
          <p:cNvSpPr txBox="1"/>
          <p:nvPr/>
        </p:nvSpPr>
        <p:spPr>
          <a:xfrm>
            <a:off x="6692155" y="4870614"/>
            <a:ext cx="2313354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Team 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fardhu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kifayah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di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lingkungan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sekitar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2154" y="1501132"/>
            <a:ext cx="2313353" cy="162908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/>
          <p:nvPr/>
        </p:nvSpPr>
        <p:spPr>
          <a:xfrm>
            <a:off x="182100" y="1035930"/>
            <a:ext cx="2798553" cy="338455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91440">
              <a:defRPr sz="1100" b="1">
                <a:solidFill>
                  <a:srgbClr val="000000"/>
                </a:solidFill>
                <a:latin typeface="Arial MT"/>
                <a:ea typeface="Calibri" panose="020F0502020204030204"/>
                <a:cs typeface="Arial MT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ptos" panose="020B0004020202020204" pitchFamily="34" charset="0"/>
              </a:rPr>
              <a:t>5.2.1 </a:t>
            </a:r>
            <a:r>
              <a:rPr lang="en-US" dirty="0" err="1">
                <a:latin typeface="Aptos" panose="020B0004020202020204" pitchFamily="34" charset="0"/>
              </a:rPr>
              <a:t>petugas</a:t>
            </a:r>
            <a:r>
              <a:rPr lang="en-US" dirty="0">
                <a:latin typeface="Aptos" panose="020B0004020202020204" pitchFamily="34" charset="0"/>
              </a:rPr>
              <a:t> </a:t>
            </a:r>
            <a:r>
              <a:rPr lang="en-US" dirty="0" err="1">
                <a:latin typeface="Aptos" panose="020B0004020202020204" pitchFamily="34" charset="0"/>
              </a:rPr>
              <a:t>khusus</a:t>
            </a:r>
            <a:r>
              <a:rPr lang="en-US" dirty="0">
                <a:latin typeface="Aptos" panose="020B0004020202020204" pitchFamily="34" charset="0"/>
              </a:rPr>
              <a:t> yang rutin </a:t>
            </a:r>
            <a:r>
              <a:rPr lang="en-US" dirty="0" err="1">
                <a:latin typeface="Aptos" panose="020B0004020202020204" pitchFamily="34" charset="0"/>
              </a:rPr>
              <a:t>melakukan</a:t>
            </a:r>
            <a:r>
              <a:rPr lang="en-US" dirty="0">
                <a:latin typeface="Aptos" panose="020B0004020202020204" pitchFamily="34" charset="0"/>
              </a:rPr>
              <a:t> </a:t>
            </a:r>
            <a:r>
              <a:rPr lang="en-US" dirty="0" err="1">
                <a:latin typeface="Aptos" panose="020B0004020202020204" pitchFamily="34" charset="0"/>
              </a:rPr>
              <a:t>pekerjaan</a:t>
            </a:r>
            <a:r>
              <a:rPr lang="en-US" dirty="0">
                <a:latin typeface="Aptos" panose="020B0004020202020204" pitchFamily="34" charset="0"/>
              </a:rPr>
              <a:t> </a:t>
            </a:r>
            <a:r>
              <a:rPr lang="en-US" dirty="0" err="1">
                <a:latin typeface="Aptos" panose="020B0004020202020204" pitchFamily="34" charset="0"/>
              </a:rPr>
              <a:t>kebersihan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TextBox 19"/>
          <p:cNvSpPr txBox="1"/>
          <p:nvPr/>
        </p:nvSpPr>
        <p:spPr>
          <a:xfrm>
            <a:off x="1174593" y="136051"/>
            <a:ext cx="7789375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2030"/>
              </a:lnSpc>
              <a:defRPr sz="1600" b="1">
                <a:solidFill>
                  <a:srgbClr val="2A2A2A"/>
                </a:solidFill>
                <a:latin typeface="+mj-lt"/>
                <a:ea typeface="Berkshire Swash" panose="02000505000000020003"/>
                <a:cs typeface="Berkshire Swash" panose="02000505000000020003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ES" sz="2000" b="0" spc="10" dirty="0">
                <a:solidFill>
                  <a:srgbClr val="11362D"/>
                </a:solidFill>
                <a:latin typeface="Berkshire Swash" panose="02000505000000020003" charset="0"/>
                <a:cs typeface="Arial" panose="020B0604020202020204"/>
              </a:rPr>
              <a:t>Pilar</a:t>
            </a:r>
            <a:r>
              <a:rPr lang="es-ES" sz="2000" b="0" spc="-5" dirty="0">
                <a:solidFill>
                  <a:srgbClr val="11362D"/>
                </a:solidFill>
                <a:latin typeface="Berkshire Swash" panose="02000505000000020003" charset="0"/>
                <a:cs typeface="Arial" panose="020B0604020202020204"/>
              </a:rPr>
              <a:t> </a:t>
            </a:r>
            <a:r>
              <a:rPr lang="es-ES" sz="2000" b="0" spc="10" dirty="0">
                <a:solidFill>
                  <a:srgbClr val="11362D"/>
                </a:solidFill>
                <a:latin typeface="Berkshire Swash" panose="02000505000000020003" charset="0"/>
                <a:cs typeface="Arial" panose="020B0604020202020204"/>
              </a:rPr>
              <a:t>5.</a:t>
            </a:r>
            <a:r>
              <a:rPr lang="es-ES" sz="2000" b="0" spc="-55" dirty="0">
                <a:solidFill>
                  <a:srgbClr val="11362D"/>
                </a:solidFill>
                <a:latin typeface="Berkshire Swash" panose="02000505000000020003" charset="0"/>
                <a:cs typeface="Arial" panose="020B0604020202020204"/>
              </a:rPr>
              <a:t> </a:t>
            </a:r>
            <a:r>
              <a:rPr lang="en-US" sz="2000" b="0" spc="15" dirty="0" err="1">
                <a:solidFill>
                  <a:srgbClr val="11362D"/>
                </a:solidFill>
                <a:latin typeface="Berkshire Swash" panose="02000505000000020003" charset="0"/>
                <a:cs typeface="Arial" panose="020B0604020202020204"/>
              </a:rPr>
              <a:t>Peribadahan</a:t>
            </a:r>
            <a:r>
              <a:rPr lang="en-US" sz="2000" b="0" spc="45" dirty="0">
                <a:solidFill>
                  <a:srgbClr val="11362D"/>
                </a:solidFill>
                <a:latin typeface="Berkshire Swash" panose="02000505000000020003" charset="0"/>
                <a:cs typeface="Arial" panose="020B0604020202020204"/>
              </a:rPr>
              <a:t> </a:t>
            </a:r>
            <a:r>
              <a:rPr lang="en-US" sz="2000" b="0" spc="15" dirty="0">
                <a:solidFill>
                  <a:srgbClr val="11362D"/>
                </a:solidFill>
                <a:latin typeface="Berkshire Swash" panose="02000505000000020003" charset="0"/>
                <a:cs typeface="Arial" panose="020B0604020202020204"/>
              </a:rPr>
              <a:t>dan </a:t>
            </a:r>
            <a:r>
              <a:rPr lang="en-US" sz="2000" b="0" spc="15" dirty="0" err="1">
                <a:solidFill>
                  <a:srgbClr val="11362D"/>
                </a:solidFill>
                <a:latin typeface="Berkshire Swash" panose="02000505000000020003" charset="0"/>
                <a:cs typeface="Arial" panose="020B0604020202020204"/>
              </a:rPr>
              <a:t>Infrastruktur</a:t>
            </a:r>
            <a:endParaRPr lang="es-ES" sz="2000" b="0" dirty="0">
              <a:latin typeface="Berkshire Swash" panose="02000505000000020003" charset="0"/>
              <a:cs typeface="Arial" panose="020B0604020202020204"/>
            </a:endParaRPr>
          </a:p>
        </p:txBody>
      </p:sp>
      <p:pic>
        <p:nvPicPr>
          <p:cNvPr id="1026" name="Picture 2" descr="A person cleaning a door&#10;&#10;AI-generated content may be incorrect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t="2967" r="3652" b="2572"/>
          <a:stretch>
            <a:fillRect/>
          </a:stretch>
        </p:blipFill>
        <p:spPr bwMode="auto">
          <a:xfrm>
            <a:off x="1417752" y="3263826"/>
            <a:ext cx="1032031" cy="148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875" y="3263826"/>
            <a:ext cx="1032030" cy="14874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8661" y="1601082"/>
            <a:ext cx="1041122" cy="15533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875" y="1601082"/>
            <a:ext cx="1041122" cy="15533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97949" y="1010340"/>
            <a:ext cx="2325115" cy="507365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91440">
              <a:defRPr sz="1100" b="1">
                <a:solidFill>
                  <a:srgbClr val="000000"/>
                </a:solidFill>
                <a:latin typeface="Arial MT"/>
                <a:ea typeface="Calibri" panose="020F0502020204030204"/>
                <a:cs typeface="Arial MT"/>
              </a:defRPr>
            </a:lvl1pPr>
          </a:lstStyle>
          <a:p>
            <a:r>
              <a:rPr lang="en-US" dirty="0">
                <a:latin typeface="Aptos" panose="020B0004020202020204" pitchFamily="34" charset="0"/>
              </a:rPr>
              <a:t>5.2.2 </a:t>
            </a:r>
            <a:r>
              <a:rPr lang="en-US" dirty="0" err="1">
                <a:latin typeface="Aptos" panose="020B0004020202020204" pitchFamily="34" charset="0"/>
              </a:rPr>
              <a:t>Rutinitas</a:t>
            </a:r>
            <a:r>
              <a:rPr lang="en-US" dirty="0">
                <a:latin typeface="Aptos" panose="020B0004020202020204" pitchFamily="34" charset="0"/>
              </a:rPr>
              <a:t> </a:t>
            </a:r>
            <a:r>
              <a:rPr lang="en-US" dirty="0" err="1">
                <a:latin typeface="Aptos" panose="020B0004020202020204" pitchFamily="34" charset="0"/>
              </a:rPr>
              <a:t>kegiatan</a:t>
            </a:r>
            <a:r>
              <a:rPr lang="en-US" dirty="0">
                <a:latin typeface="Aptos" panose="020B0004020202020204" pitchFamily="34" charset="0"/>
              </a:rPr>
              <a:t> </a:t>
            </a:r>
            <a:r>
              <a:rPr lang="en-US" dirty="0" err="1">
                <a:latin typeface="Aptos" panose="020B0004020202020204" pitchFamily="34" charset="0"/>
              </a:rPr>
              <a:t>kebersihan</a:t>
            </a:r>
            <a:r>
              <a:rPr lang="en-US" dirty="0">
                <a:latin typeface="Aptos" panose="020B0004020202020204" pitchFamily="34" charset="0"/>
              </a:rPr>
              <a:t> masjid Rutin, </a:t>
            </a:r>
            <a:r>
              <a:rPr lang="en-US" dirty="0" err="1">
                <a:latin typeface="Aptos" panose="020B0004020202020204" pitchFamily="34" charset="0"/>
              </a:rPr>
              <a:t>dibersihkan</a:t>
            </a:r>
            <a:r>
              <a:rPr lang="en-US" dirty="0">
                <a:latin typeface="Aptos" panose="020B0004020202020204" pitchFamily="34" charset="0"/>
              </a:rPr>
              <a:t> </a:t>
            </a:r>
            <a:r>
              <a:rPr lang="en-US" dirty="0" err="1">
                <a:latin typeface="Aptos" panose="020B0004020202020204" pitchFamily="34" charset="0"/>
              </a:rPr>
              <a:t>setiap</a:t>
            </a:r>
            <a:r>
              <a:rPr lang="en-US" dirty="0">
                <a:latin typeface="Aptos" panose="020B0004020202020204" pitchFamily="34" charset="0"/>
              </a:rPr>
              <a:t> </a:t>
            </a:r>
            <a:r>
              <a:rPr lang="en-US" dirty="0" err="1">
                <a:latin typeface="Aptos" panose="020B0004020202020204" pitchFamily="34" charset="0"/>
              </a:rPr>
              <a:t>hari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11" name="Picture 10" descr="A person cleaning a room&#10;&#10;AI-generated content may be incorrect."/>
          <p:cNvPicPr>
            <a:picLocks noChangeAspect="1"/>
          </p:cNvPicPr>
          <p:nvPr/>
        </p:nvPicPr>
        <p:blipFill>
          <a:blip r:embed="rId7"/>
          <a:srcRect l="6795" t="4891" r="6434" b="2771"/>
          <a:stretch>
            <a:fillRect/>
          </a:stretch>
        </p:blipFill>
        <p:spPr>
          <a:xfrm>
            <a:off x="2686579" y="1601782"/>
            <a:ext cx="1041122" cy="1553302"/>
          </a:xfrm>
          <a:prstGeom prst="rect">
            <a:avLst/>
          </a:prstGeom>
        </p:spPr>
      </p:pic>
      <p:pic>
        <p:nvPicPr>
          <p:cNvPr id="12" name="Picture 11" descr="A person in a blue uniform cleaning a room&#10;&#10;AI-generated content may be incorrect."/>
          <p:cNvPicPr>
            <a:picLocks noChangeAspect="1"/>
          </p:cNvPicPr>
          <p:nvPr/>
        </p:nvPicPr>
        <p:blipFill>
          <a:blip r:embed="rId8"/>
          <a:srcRect l="8316" t="1622" r="5769" b="4312"/>
          <a:stretch>
            <a:fillRect/>
          </a:stretch>
        </p:blipFill>
        <p:spPr>
          <a:xfrm>
            <a:off x="3791365" y="1601782"/>
            <a:ext cx="1041122" cy="15712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6579" y="3263826"/>
            <a:ext cx="1032030" cy="14874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00455" y="3281797"/>
            <a:ext cx="1032032" cy="1487402"/>
          </a:xfrm>
          <a:prstGeom prst="rect">
            <a:avLst/>
          </a:prstGeom>
        </p:spPr>
      </p:pic>
      <p:sp>
        <p:nvSpPr>
          <p:cNvPr id="18" name="TextBox 22"/>
          <p:cNvSpPr txBox="1"/>
          <p:nvPr/>
        </p:nvSpPr>
        <p:spPr>
          <a:xfrm>
            <a:off x="5037124" y="1007283"/>
            <a:ext cx="2405011" cy="338455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91440">
              <a:defRPr sz="1100" b="1">
                <a:solidFill>
                  <a:srgbClr val="000000"/>
                </a:solidFill>
                <a:latin typeface="Arial MT"/>
                <a:ea typeface="Calibri" panose="020F0502020204030204"/>
                <a:cs typeface="Arial MT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ptos" panose="020B0004020202020204" pitchFamily="34" charset="0"/>
              </a:rPr>
              <a:t>5.2.3 Monitoring </a:t>
            </a:r>
            <a:r>
              <a:rPr lang="en-US" dirty="0" err="1">
                <a:latin typeface="Aptos" panose="020B0004020202020204" pitchFamily="34" charset="0"/>
              </a:rPr>
              <a:t>pekerjaan</a:t>
            </a:r>
            <a:r>
              <a:rPr lang="en-US" dirty="0">
                <a:latin typeface="Aptos" panose="020B0004020202020204" pitchFamily="34" charset="0"/>
              </a:rPr>
              <a:t> </a:t>
            </a:r>
            <a:r>
              <a:rPr lang="en-US" dirty="0" err="1">
                <a:latin typeface="Aptos" panose="020B0004020202020204" pitchFamily="34" charset="0"/>
              </a:rPr>
              <a:t>kebersihan</a:t>
            </a:r>
            <a:r>
              <a:rPr lang="en-US" dirty="0">
                <a:latin typeface="Aptos" panose="020B0004020202020204" pitchFamily="34" charset="0"/>
              </a:rPr>
              <a:t> Masjid  </a:t>
            </a:r>
            <a:r>
              <a:rPr lang="en-US" dirty="0" err="1">
                <a:latin typeface="Aptos" panose="020B0004020202020204" pitchFamily="34" charset="0"/>
              </a:rPr>
              <a:t>setiap</a:t>
            </a:r>
            <a:r>
              <a:rPr lang="en-US" dirty="0">
                <a:latin typeface="Aptos" panose="020B0004020202020204" pitchFamily="34" charset="0"/>
              </a:rPr>
              <a:t> </a:t>
            </a:r>
            <a:r>
              <a:rPr lang="en-US" dirty="0" err="1">
                <a:latin typeface="Aptos" panose="020B0004020202020204" pitchFamily="34" charset="0"/>
              </a:rPr>
              <a:t>hari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69283" y="1601082"/>
            <a:ext cx="2050253" cy="14438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70567" y="3154383"/>
            <a:ext cx="2048969" cy="1333497"/>
          </a:xfrm>
          <a:prstGeom prst="rect">
            <a:avLst/>
          </a:prstGeom>
        </p:spPr>
      </p:pic>
      <p:sp>
        <p:nvSpPr>
          <p:cNvPr id="25" name="TextBox 22"/>
          <p:cNvSpPr txBox="1"/>
          <p:nvPr/>
        </p:nvSpPr>
        <p:spPr>
          <a:xfrm>
            <a:off x="330242" y="4835099"/>
            <a:ext cx="2119541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Kegiatan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kebersihan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masjid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6" name="TextBox 22"/>
          <p:cNvSpPr txBox="1"/>
          <p:nvPr/>
        </p:nvSpPr>
        <p:spPr>
          <a:xfrm>
            <a:off x="2700655" y="4835009"/>
            <a:ext cx="2119630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Kebersihan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Masjid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dilakukan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setiap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hari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7" name="TextBox 22"/>
          <p:cNvSpPr txBox="1"/>
          <p:nvPr/>
        </p:nvSpPr>
        <p:spPr>
          <a:xfrm>
            <a:off x="5069281" y="4528127"/>
            <a:ext cx="2050256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Form monitoring  (CIC)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8" name="Scroll: Vertical 27"/>
          <p:cNvSpPr/>
          <p:nvPr/>
        </p:nvSpPr>
        <p:spPr>
          <a:xfrm>
            <a:off x="6968067" y="1517938"/>
            <a:ext cx="2195191" cy="3564988"/>
          </a:xfrm>
          <a:prstGeom prst="verticalScroll">
            <a:avLst/>
          </a:prstGeom>
          <a:solidFill>
            <a:srgbClr val="92D050"/>
          </a:solidFill>
          <a:ln>
            <a:solidFill>
              <a:srgbClr val="00B05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sz="1200" b="1">
                <a:solidFill>
                  <a:schemeClr val="tx1"/>
                </a:solidFill>
                <a:latin typeface="Aptos" panose="020B0004020202020204" pitchFamily="34" charset="0"/>
              </a:rPr>
              <a:t>Manfaat bagi Jamaah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ID" sz="1100" b="1">
                <a:solidFill>
                  <a:schemeClr val="tx1"/>
                </a:solidFill>
                <a:latin typeface="Aptos" panose="020B0004020202020204" pitchFamily="34" charset="0"/>
              </a:rPr>
              <a:t>Meningkatkan rasa aman dan nyaman  dalam menjalankan kewajiban beribadah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ID" sz="1100" b="1">
                <a:solidFill>
                  <a:schemeClr val="tx1"/>
                </a:solidFill>
                <a:latin typeface="Aptos" panose="020B0004020202020204" pitchFamily="34" charset="0"/>
              </a:rPr>
              <a:t>Mendukung  Perusahaan dalam pemenuhan kebutuhan Rohani bagi karyawan Perusahaan dengan penyediaan tempat ibadah yang bersih , rapi dan nyaman</a:t>
            </a:r>
            <a:endParaRPr lang="en-US" sz="1050" b="1" dirty="0">
              <a:solidFill>
                <a:schemeClr val="tx1"/>
              </a:solidFill>
            </a:endParaRPr>
          </a:p>
        </p:txBody>
      </p:sp>
      <p:grpSp>
        <p:nvGrpSpPr>
          <p:cNvPr id="4" name="Group 10"/>
          <p:cNvGrpSpPr/>
          <p:nvPr/>
        </p:nvGrpSpPr>
        <p:grpSpPr>
          <a:xfrm>
            <a:off x="95871" y="591526"/>
            <a:ext cx="617620" cy="392697"/>
            <a:chOff x="0" y="0"/>
            <a:chExt cx="320271" cy="203635"/>
          </a:xfrm>
        </p:grpSpPr>
        <p:sp>
          <p:nvSpPr>
            <p:cNvPr id="6" name="Freeform 11"/>
            <p:cNvSpPr/>
            <p:nvPr/>
          </p:nvSpPr>
          <p:spPr>
            <a:xfrm>
              <a:off x="0" y="0"/>
              <a:ext cx="320271" cy="203635"/>
            </a:xfrm>
            <a:custGeom>
              <a:avLst/>
              <a:gdLst/>
              <a:ahLst/>
              <a:cxnLst/>
              <a:rect l="l" t="t" r="r" b="b"/>
              <a:pathLst>
                <a:path w="320271" h="203635">
                  <a:moveTo>
                    <a:pt x="101818" y="0"/>
                  </a:moveTo>
                  <a:lnTo>
                    <a:pt x="218453" y="0"/>
                  </a:lnTo>
                  <a:cubicBezTo>
                    <a:pt x="245457" y="0"/>
                    <a:pt x="271355" y="10727"/>
                    <a:pt x="290449" y="29822"/>
                  </a:cubicBezTo>
                  <a:cubicBezTo>
                    <a:pt x="309544" y="48916"/>
                    <a:pt x="320271" y="74814"/>
                    <a:pt x="320271" y="101818"/>
                  </a:cubicBezTo>
                  <a:lnTo>
                    <a:pt x="320271" y="101818"/>
                  </a:lnTo>
                  <a:cubicBezTo>
                    <a:pt x="320271" y="128821"/>
                    <a:pt x="309544" y="154719"/>
                    <a:pt x="290449" y="173814"/>
                  </a:cubicBezTo>
                  <a:cubicBezTo>
                    <a:pt x="271355" y="192908"/>
                    <a:pt x="245457" y="203635"/>
                    <a:pt x="218453" y="203635"/>
                  </a:cubicBezTo>
                  <a:lnTo>
                    <a:pt x="101818" y="203635"/>
                  </a:lnTo>
                  <a:cubicBezTo>
                    <a:pt x="74814" y="203635"/>
                    <a:pt x="48916" y="192908"/>
                    <a:pt x="29822" y="173814"/>
                  </a:cubicBezTo>
                  <a:cubicBezTo>
                    <a:pt x="10727" y="154719"/>
                    <a:pt x="0" y="128821"/>
                    <a:pt x="0" y="101818"/>
                  </a:cubicBezTo>
                  <a:lnTo>
                    <a:pt x="0" y="101818"/>
                  </a:lnTo>
                  <a:cubicBezTo>
                    <a:pt x="0" y="74814"/>
                    <a:pt x="10727" y="48916"/>
                    <a:pt x="29822" y="29822"/>
                  </a:cubicBezTo>
                  <a:cubicBezTo>
                    <a:pt x="48916" y="10727"/>
                    <a:pt x="74814" y="0"/>
                    <a:pt x="101818" y="0"/>
                  </a:cubicBezTo>
                  <a:close/>
                </a:path>
              </a:pathLst>
            </a:custGeom>
            <a:solidFill>
              <a:srgbClr val="292B55"/>
            </a:solidFill>
            <a:ln w="38100" cap="rnd">
              <a:solidFill>
                <a:srgbClr val="EBCA3F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ID" sz="18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5.2</a:t>
              </a:r>
            </a:p>
          </p:txBody>
        </p:sp>
        <p:sp>
          <p:nvSpPr>
            <p:cNvPr id="8" name="TextBox 12"/>
            <p:cNvSpPr txBox="1"/>
            <p:nvPr/>
          </p:nvSpPr>
          <p:spPr>
            <a:xfrm>
              <a:off x="0" y="47625"/>
              <a:ext cx="320271" cy="156010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algn="ctr">
                <a:lnSpc>
                  <a:spcPts val="1270"/>
                </a:lnSpc>
              </a:pPr>
              <a:endParaRPr sz="465" b="1" dirty="0">
                <a:latin typeface="Aptos" panose="020B000402020202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73719" y="664763"/>
            <a:ext cx="4857750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defRPr>
            </a:lvl1pPr>
          </a:lstStyle>
          <a:p>
            <a:r>
              <a:rPr lang="en-US" dirty="0" err="1"/>
              <a:t>Pengelolaan</a:t>
            </a:r>
            <a:r>
              <a:rPr lang="en-US" dirty="0"/>
              <a:t> </a:t>
            </a:r>
            <a:r>
              <a:rPr lang="en-US" dirty="0" err="1"/>
              <a:t>Kebersihan</a:t>
            </a:r>
            <a:r>
              <a:rPr lang="en-US" dirty="0"/>
              <a:t> dan </a:t>
            </a:r>
            <a:r>
              <a:rPr lang="en-US" dirty="0" err="1"/>
              <a:t>Kerapian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 group of people posing for a photo&#10;&#10;AI-generated content may be incorrec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88" y="2960687"/>
            <a:ext cx="2152650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A person in a suit and hat&#10;&#10;AI-generated content may be incorrect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038" y="2960686"/>
            <a:ext cx="2150193" cy="177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 person in a white shirt&#10;&#10;AI-generated content may be incorrect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231" y="2960685"/>
            <a:ext cx="1968854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A group of people sitting around tables&#10;&#10;AI-generated content may be incorrect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" t="5957" r="2455" b="4757"/>
          <a:stretch>
            <a:fillRect/>
          </a:stretch>
        </p:blipFill>
        <p:spPr bwMode="auto">
          <a:xfrm>
            <a:off x="5609649" y="712598"/>
            <a:ext cx="3413199" cy="211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6"/>
          <p:cNvSpPr txBox="1"/>
          <p:nvPr/>
        </p:nvSpPr>
        <p:spPr>
          <a:xfrm>
            <a:off x="398538" y="1164508"/>
            <a:ext cx="4427029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91440">
              <a:defRPr sz="1100" b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Arial MT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Kontribusi</a:t>
            </a:r>
            <a:r>
              <a:rPr lang="en-US" sz="1200" dirty="0"/>
              <a:t> </a:t>
            </a:r>
            <a:r>
              <a:rPr lang="en-US" sz="1200" dirty="0" err="1"/>
              <a:t>nyata</a:t>
            </a:r>
            <a:r>
              <a:rPr lang="en-US" sz="1200" dirty="0"/>
              <a:t> </a:t>
            </a:r>
            <a:r>
              <a:rPr lang="en-US" sz="1200" dirty="0" err="1"/>
              <a:t>dalam</a:t>
            </a:r>
            <a:r>
              <a:rPr lang="en-US" sz="1200" dirty="0"/>
              <a:t> dunia </a:t>
            </a:r>
            <a:r>
              <a:rPr lang="en-US" sz="1200" dirty="0" err="1"/>
              <a:t>pendidikan</a:t>
            </a:r>
            <a:r>
              <a:rPr lang="en-US" sz="1200" dirty="0"/>
              <a:t> </a:t>
            </a:r>
            <a:r>
              <a:rPr lang="en-US" sz="1200" dirty="0" err="1"/>
              <a:t>islam</a:t>
            </a:r>
            <a:r>
              <a:rPr lang="en-US" sz="1200" dirty="0"/>
              <a:t> </a:t>
            </a:r>
            <a:r>
              <a:rPr lang="en-US" sz="1200" dirty="0" err="1"/>
              <a:t>melalui</a:t>
            </a:r>
            <a:r>
              <a:rPr lang="en-US" sz="1200" dirty="0"/>
              <a:t> program </a:t>
            </a:r>
            <a:r>
              <a:rPr lang="en-US" sz="1200" dirty="0" err="1"/>
              <a:t>mengajar</a:t>
            </a:r>
            <a:r>
              <a:rPr lang="en-US" sz="1200" dirty="0"/>
              <a:t> di </a:t>
            </a:r>
            <a:r>
              <a:rPr lang="en-US" sz="1200" dirty="0" err="1"/>
              <a:t>lembaga</a:t>
            </a:r>
            <a:r>
              <a:rPr lang="en-US" sz="1200" dirty="0"/>
              <a:t> </a:t>
            </a:r>
            <a:r>
              <a:rPr lang="en-US" sz="1200" dirty="0" err="1"/>
              <a:t>pendidikan</a:t>
            </a:r>
            <a:r>
              <a:rPr lang="en-US" sz="1200" dirty="0"/>
              <a:t> </a:t>
            </a:r>
            <a:r>
              <a:rPr lang="en-US" sz="1200" dirty="0" err="1"/>
              <a:t>anak</a:t>
            </a:r>
            <a:r>
              <a:rPr lang="en-US" sz="1200" dirty="0"/>
              <a:t> </a:t>
            </a:r>
            <a:r>
              <a:rPr lang="en-US" sz="1200" dirty="0" err="1"/>
              <a:t>usia</a:t>
            </a:r>
            <a:r>
              <a:rPr lang="en-US" sz="1200" dirty="0"/>
              <a:t> </a:t>
            </a:r>
            <a:r>
              <a:rPr lang="en-US" sz="1200" dirty="0" err="1"/>
              <a:t>dini</a:t>
            </a:r>
            <a:r>
              <a:rPr lang="en-US" sz="1200" dirty="0"/>
              <a:t> TPA/TPQ </a:t>
            </a:r>
            <a:r>
              <a:rPr lang="en-US" sz="1200" dirty="0" err="1"/>
              <a:t>untuk</a:t>
            </a:r>
            <a:r>
              <a:rPr lang="en-US" sz="1200" dirty="0"/>
              <a:t> </a:t>
            </a:r>
            <a:r>
              <a:rPr lang="en-US" sz="1200" dirty="0" err="1"/>
              <a:t>menciptakan</a:t>
            </a:r>
            <a:r>
              <a:rPr lang="en-US" sz="1200" dirty="0"/>
              <a:t> </a:t>
            </a:r>
            <a:r>
              <a:rPr lang="en-US" sz="1200" dirty="0" err="1"/>
              <a:t>generasi</a:t>
            </a:r>
            <a:r>
              <a:rPr lang="en-US" sz="1200" dirty="0"/>
              <a:t> </a:t>
            </a:r>
            <a:r>
              <a:rPr lang="en-US" sz="1200" dirty="0" err="1"/>
              <a:t>muda</a:t>
            </a:r>
            <a:r>
              <a:rPr lang="en-US" sz="1200" dirty="0"/>
              <a:t> Islam yang </a:t>
            </a:r>
            <a:r>
              <a:rPr lang="en-US" sz="1200" dirty="0" err="1"/>
              <a:t>tangguh</a:t>
            </a:r>
            <a:r>
              <a:rPr lang="en-US" sz="1200" dirty="0"/>
              <a:t> , </a:t>
            </a:r>
            <a:r>
              <a:rPr lang="en-US" sz="1200" dirty="0" err="1"/>
              <a:t>beradab</a:t>
            </a:r>
            <a:r>
              <a:rPr lang="en-US" sz="1200" dirty="0"/>
              <a:t> &amp; </a:t>
            </a:r>
            <a:r>
              <a:rPr lang="en-US" sz="1200" dirty="0" err="1"/>
              <a:t>berakhlak</a:t>
            </a:r>
            <a:r>
              <a:rPr lang="en-US" sz="1200" dirty="0"/>
              <a:t> </a:t>
            </a:r>
            <a:r>
              <a:rPr lang="en-US" sz="1200" dirty="0" err="1"/>
              <a:t>mulia</a:t>
            </a:r>
            <a:r>
              <a:rPr lang="en-US" sz="1200" dirty="0"/>
              <a:t>   </a:t>
            </a:r>
          </a:p>
        </p:txBody>
      </p:sp>
      <p:sp>
        <p:nvSpPr>
          <p:cNvPr id="3" name="TextBox 16"/>
          <p:cNvSpPr txBox="1"/>
          <p:nvPr/>
        </p:nvSpPr>
        <p:spPr>
          <a:xfrm>
            <a:off x="1270860" y="2455394"/>
            <a:ext cx="415839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91440">
              <a:defRPr sz="1100" b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Arial MT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Mengundang</a:t>
            </a:r>
            <a:r>
              <a:rPr lang="en-US" sz="1200" dirty="0"/>
              <a:t> Dai </a:t>
            </a:r>
            <a:r>
              <a:rPr lang="en-US" sz="1200" dirty="0" err="1"/>
              <a:t>nasional</a:t>
            </a:r>
            <a:r>
              <a:rPr lang="en-US" sz="1200" dirty="0"/>
              <a:t> </a:t>
            </a:r>
            <a:r>
              <a:rPr lang="en-US" sz="1200" dirty="0" err="1"/>
              <a:t>setiap</a:t>
            </a:r>
            <a:r>
              <a:rPr lang="en-US" sz="1200" dirty="0"/>
              <a:t> </a:t>
            </a:r>
            <a:r>
              <a:rPr lang="en-US" sz="1200" dirty="0" err="1"/>
              <a:t>tahun</a:t>
            </a:r>
            <a:r>
              <a:rPr lang="en-US" sz="1200" dirty="0"/>
              <a:t> 2 kali </a:t>
            </a:r>
            <a:r>
              <a:rPr lang="en-US" sz="1200" dirty="0" err="1"/>
              <a:t>untuk</a:t>
            </a:r>
            <a:r>
              <a:rPr lang="en-US" sz="1200" dirty="0"/>
              <a:t> </a:t>
            </a:r>
            <a:r>
              <a:rPr lang="en-US" sz="1200" dirty="0" err="1"/>
              <a:t>menambah</a:t>
            </a:r>
            <a:r>
              <a:rPr lang="en-US" sz="1200" dirty="0"/>
              <a:t> </a:t>
            </a:r>
            <a:r>
              <a:rPr lang="en-US" sz="1200" dirty="0" err="1"/>
              <a:t>keimanan</a:t>
            </a:r>
            <a:r>
              <a:rPr lang="en-US" sz="1200" dirty="0"/>
              <a:t> dan </a:t>
            </a:r>
            <a:r>
              <a:rPr lang="en-US" sz="1200" dirty="0" err="1"/>
              <a:t>pengetahuan</a:t>
            </a:r>
            <a:r>
              <a:rPr lang="en-US" sz="1200" dirty="0"/>
              <a:t> agama </a:t>
            </a:r>
            <a:r>
              <a:rPr lang="en-US" sz="1200" dirty="0" err="1"/>
              <a:t>jamaah</a:t>
            </a:r>
            <a:endParaRPr lang="en-US" sz="1200" dirty="0"/>
          </a:p>
        </p:txBody>
      </p:sp>
      <p:sp>
        <p:nvSpPr>
          <p:cNvPr id="4" name="TextBox 33"/>
          <p:cNvSpPr txBox="1"/>
          <p:nvPr/>
        </p:nvSpPr>
        <p:spPr>
          <a:xfrm>
            <a:off x="1205546" y="119663"/>
            <a:ext cx="6060942" cy="307777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C1703"/>
                </a:solidFill>
                <a:latin typeface="Berkshire Swash" panose="02000505000000020003"/>
                <a:ea typeface="Berkshire Swash" panose="02000505000000020003"/>
                <a:cs typeface="Sukar Bold"/>
              </a:rPr>
              <a:t>Program </a:t>
            </a:r>
            <a:r>
              <a:rPr lang="en-US" sz="2000" dirty="0" err="1">
                <a:solidFill>
                  <a:srgbClr val="0C1703"/>
                </a:solidFill>
                <a:latin typeface="Berkshire Swash" panose="02000505000000020003"/>
                <a:ea typeface="Berkshire Swash" panose="02000505000000020003"/>
                <a:cs typeface="Sukar Bold"/>
              </a:rPr>
              <a:t>Unggulan</a:t>
            </a:r>
            <a:r>
              <a:rPr lang="en-US" sz="2000" dirty="0">
                <a:solidFill>
                  <a:srgbClr val="0C1703"/>
                </a:solidFill>
                <a:latin typeface="Berkshire Swash" panose="02000505000000020003"/>
                <a:ea typeface="Berkshire Swash" panose="02000505000000020003"/>
                <a:cs typeface="Sukar Bold"/>
              </a:rPr>
              <a:t> DKM Baitul </a:t>
            </a:r>
            <a:r>
              <a:rPr lang="en-US" sz="2000" dirty="0" err="1">
                <a:solidFill>
                  <a:srgbClr val="0C1703"/>
                </a:solidFill>
                <a:latin typeface="Berkshire Swash" panose="02000505000000020003"/>
                <a:ea typeface="Berkshire Swash" panose="02000505000000020003"/>
                <a:cs typeface="Sukar Bold"/>
              </a:rPr>
              <a:t>Muttaqiin</a:t>
            </a:r>
            <a:r>
              <a:rPr lang="en-US" sz="2000" dirty="0">
                <a:solidFill>
                  <a:srgbClr val="0C1703"/>
                </a:solidFill>
                <a:latin typeface="Berkshire Swash" panose="02000505000000020003"/>
                <a:ea typeface="Berkshire Swash" panose="02000505000000020003"/>
                <a:cs typeface="Sukar Bold"/>
              </a:rPr>
              <a:t>-KRA</a:t>
            </a:r>
          </a:p>
        </p:txBody>
      </p:sp>
      <p:sp>
        <p:nvSpPr>
          <p:cNvPr id="5" name="Freeform 11"/>
          <p:cNvSpPr/>
          <p:nvPr/>
        </p:nvSpPr>
        <p:spPr>
          <a:xfrm>
            <a:off x="398538" y="712598"/>
            <a:ext cx="3323926" cy="392697"/>
          </a:xfrm>
          <a:custGeom>
            <a:avLst/>
            <a:gdLst/>
            <a:ahLst/>
            <a:cxnLst/>
            <a:rect l="l" t="t" r="r" b="b"/>
            <a:pathLst>
              <a:path w="320271" h="203635">
                <a:moveTo>
                  <a:pt x="101818" y="0"/>
                </a:moveTo>
                <a:lnTo>
                  <a:pt x="218453" y="0"/>
                </a:lnTo>
                <a:cubicBezTo>
                  <a:pt x="245457" y="0"/>
                  <a:pt x="271355" y="10727"/>
                  <a:pt x="290449" y="29822"/>
                </a:cubicBezTo>
                <a:cubicBezTo>
                  <a:pt x="309544" y="48916"/>
                  <a:pt x="320271" y="74814"/>
                  <a:pt x="320271" y="101818"/>
                </a:cubicBezTo>
                <a:lnTo>
                  <a:pt x="320271" y="101818"/>
                </a:lnTo>
                <a:cubicBezTo>
                  <a:pt x="320271" y="128821"/>
                  <a:pt x="309544" y="154719"/>
                  <a:pt x="290449" y="173814"/>
                </a:cubicBezTo>
                <a:cubicBezTo>
                  <a:pt x="271355" y="192908"/>
                  <a:pt x="245457" y="203635"/>
                  <a:pt x="218453" y="203635"/>
                </a:cubicBezTo>
                <a:lnTo>
                  <a:pt x="101818" y="203635"/>
                </a:lnTo>
                <a:cubicBezTo>
                  <a:pt x="74814" y="203635"/>
                  <a:pt x="48916" y="192908"/>
                  <a:pt x="29822" y="173814"/>
                </a:cubicBezTo>
                <a:cubicBezTo>
                  <a:pt x="10727" y="154719"/>
                  <a:pt x="0" y="128821"/>
                  <a:pt x="0" y="101818"/>
                </a:cubicBezTo>
                <a:lnTo>
                  <a:pt x="0" y="101818"/>
                </a:lnTo>
                <a:cubicBezTo>
                  <a:pt x="0" y="74814"/>
                  <a:pt x="10727" y="48916"/>
                  <a:pt x="29822" y="29822"/>
                </a:cubicBezTo>
                <a:cubicBezTo>
                  <a:pt x="48916" y="10727"/>
                  <a:pt x="74814" y="0"/>
                  <a:pt x="101818" y="0"/>
                </a:cubicBezTo>
                <a:close/>
              </a:path>
            </a:pathLst>
          </a:custGeom>
          <a:solidFill>
            <a:srgbClr val="292B55"/>
          </a:solidFill>
          <a:ln w="38100" cap="rnd">
            <a:solidFill>
              <a:srgbClr val="EBCA3F"/>
            </a:solidFill>
            <a:prstDash val="solid"/>
            <a:round/>
          </a:ln>
        </p:spPr>
        <p:txBody>
          <a:bodyPr/>
          <a:lstStyle/>
          <a:p>
            <a:pPr algn="ctr"/>
            <a:r>
              <a:rPr lang="en-ID" sz="1800" b="1" dirty="0">
                <a:solidFill>
                  <a:schemeClr val="bg1"/>
                </a:solidFill>
                <a:latin typeface="Aptos" panose="020B0004020202020204" pitchFamily="34" charset="0"/>
              </a:rPr>
              <a:t>Program </a:t>
            </a:r>
            <a:r>
              <a:rPr lang="en-ID" sz="1800" b="1" dirty="0" err="1">
                <a:solidFill>
                  <a:schemeClr val="bg1"/>
                </a:solidFill>
                <a:latin typeface="Aptos" panose="020B0004020202020204" pitchFamily="34" charset="0"/>
              </a:rPr>
              <a:t>Unggulan</a:t>
            </a:r>
            <a:r>
              <a:rPr lang="en-ID" sz="1800" b="1" dirty="0">
                <a:solidFill>
                  <a:schemeClr val="bg1"/>
                </a:solidFill>
                <a:latin typeface="Aptos" panose="020B0004020202020204" pitchFamily="34" charset="0"/>
              </a:rPr>
              <a:t> 1 :</a:t>
            </a:r>
          </a:p>
        </p:txBody>
      </p:sp>
      <p:sp>
        <p:nvSpPr>
          <p:cNvPr id="6" name="Freeform 11"/>
          <p:cNvSpPr/>
          <p:nvPr/>
        </p:nvSpPr>
        <p:spPr>
          <a:xfrm>
            <a:off x="1221424" y="1994716"/>
            <a:ext cx="3323926" cy="392697"/>
          </a:xfrm>
          <a:custGeom>
            <a:avLst/>
            <a:gdLst/>
            <a:ahLst/>
            <a:cxnLst/>
            <a:rect l="l" t="t" r="r" b="b"/>
            <a:pathLst>
              <a:path w="320271" h="203635">
                <a:moveTo>
                  <a:pt x="101818" y="0"/>
                </a:moveTo>
                <a:lnTo>
                  <a:pt x="218453" y="0"/>
                </a:lnTo>
                <a:cubicBezTo>
                  <a:pt x="245457" y="0"/>
                  <a:pt x="271355" y="10727"/>
                  <a:pt x="290449" y="29822"/>
                </a:cubicBezTo>
                <a:cubicBezTo>
                  <a:pt x="309544" y="48916"/>
                  <a:pt x="320271" y="74814"/>
                  <a:pt x="320271" y="101818"/>
                </a:cubicBezTo>
                <a:lnTo>
                  <a:pt x="320271" y="101818"/>
                </a:lnTo>
                <a:cubicBezTo>
                  <a:pt x="320271" y="128821"/>
                  <a:pt x="309544" y="154719"/>
                  <a:pt x="290449" y="173814"/>
                </a:cubicBezTo>
                <a:cubicBezTo>
                  <a:pt x="271355" y="192908"/>
                  <a:pt x="245457" y="203635"/>
                  <a:pt x="218453" y="203635"/>
                </a:cubicBezTo>
                <a:lnTo>
                  <a:pt x="101818" y="203635"/>
                </a:lnTo>
                <a:cubicBezTo>
                  <a:pt x="74814" y="203635"/>
                  <a:pt x="48916" y="192908"/>
                  <a:pt x="29822" y="173814"/>
                </a:cubicBezTo>
                <a:cubicBezTo>
                  <a:pt x="10727" y="154719"/>
                  <a:pt x="0" y="128821"/>
                  <a:pt x="0" y="101818"/>
                </a:cubicBezTo>
                <a:lnTo>
                  <a:pt x="0" y="101818"/>
                </a:lnTo>
                <a:cubicBezTo>
                  <a:pt x="0" y="74814"/>
                  <a:pt x="10727" y="48916"/>
                  <a:pt x="29822" y="29822"/>
                </a:cubicBezTo>
                <a:cubicBezTo>
                  <a:pt x="48916" y="10727"/>
                  <a:pt x="74814" y="0"/>
                  <a:pt x="101818" y="0"/>
                </a:cubicBezTo>
                <a:close/>
              </a:path>
            </a:pathLst>
          </a:custGeom>
          <a:solidFill>
            <a:srgbClr val="292B55"/>
          </a:solidFill>
          <a:ln w="38100" cap="rnd">
            <a:solidFill>
              <a:srgbClr val="EBCA3F"/>
            </a:solidFill>
            <a:prstDash val="solid"/>
            <a:round/>
          </a:ln>
        </p:spPr>
        <p:txBody>
          <a:bodyPr/>
          <a:lstStyle/>
          <a:p>
            <a:pPr algn="ctr"/>
            <a:r>
              <a:rPr lang="en-ID" sz="1800" b="1" dirty="0">
                <a:solidFill>
                  <a:schemeClr val="bg1"/>
                </a:solidFill>
                <a:latin typeface="Aptos" panose="020B0004020202020204" pitchFamily="34" charset="0"/>
              </a:rPr>
              <a:t>Program </a:t>
            </a:r>
            <a:r>
              <a:rPr lang="en-ID" sz="1800" b="1" dirty="0" err="1">
                <a:solidFill>
                  <a:schemeClr val="bg1"/>
                </a:solidFill>
                <a:latin typeface="Aptos" panose="020B0004020202020204" pitchFamily="34" charset="0"/>
              </a:rPr>
              <a:t>Unggulan</a:t>
            </a:r>
            <a:r>
              <a:rPr lang="en-ID" sz="1800" b="1" dirty="0">
                <a:solidFill>
                  <a:schemeClr val="bg1"/>
                </a:solidFill>
                <a:latin typeface="Aptos" panose="020B0004020202020204" pitchFamily="34" charset="0"/>
              </a:rPr>
              <a:t> 2 :</a:t>
            </a:r>
          </a:p>
        </p:txBody>
      </p:sp>
      <p:sp>
        <p:nvSpPr>
          <p:cNvPr id="9" name="TextBox 22"/>
          <p:cNvSpPr txBox="1"/>
          <p:nvPr/>
        </p:nvSpPr>
        <p:spPr>
          <a:xfrm>
            <a:off x="330242" y="4727030"/>
            <a:ext cx="2119541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2024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0" name="TextBox 22"/>
          <p:cNvSpPr txBox="1"/>
          <p:nvPr/>
        </p:nvSpPr>
        <p:spPr>
          <a:xfrm>
            <a:off x="2509363" y="4737787"/>
            <a:ext cx="2119541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26 September 2025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TextBox 22"/>
          <p:cNvSpPr txBox="1"/>
          <p:nvPr/>
        </p:nvSpPr>
        <p:spPr>
          <a:xfrm>
            <a:off x="4668756" y="4727030"/>
            <a:ext cx="1968855" cy="140808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In </a:t>
            </a:r>
            <a:r>
              <a:rPr lang="en-US" b="1" dirty="0" err="1">
                <a:solidFill>
                  <a:schemeClr val="bg1"/>
                </a:solidFill>
              </a:rPr>
              <a:t>Syaa</a:t>
            </a:r>
            <a:r>
              <a:rPr lang="en-US" b="1" dirty="0">
                <a:solidFill>
                  <a:schemeClr val="bg1"/>
                </a:solidFill>
              </a:rPr>
              <a:t> Allah Coming Soon end of 2025</a:t>
            </a:r>
            <a:endParaRPr lang="en-US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grpSp>
        <p:nvGrpSpPr>
          <p:cNvPr id="12" name="Group 10">
            <a:extLst>
              <a:ext uri="{FF2B5EF4-FFF2-40B4-BE49-F238E27FC236}">
                <a16:creationId xmlns:a16="http://schemas.microsoft.com/office/drawing/2014/main" id="{929403F7-AB9D-62BB-B8D3-99993373BD44}"/>
              </a:ext>
            </a:extLst>
          </p:cNvPr>
          <p:cNvGrpSpPr/>
          <p:nvPr/>
        </p:nvGrpSpPr>
        <p:grpSpPr>
          <a:xfrm>
            <a:off x="5714333" y="798999"/>
            <a:ext cx="351065" cy="392697"/>
            <a:chOff x="0" y="0"/>
            <a:chExt cx="320271" cy="203635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512E5B42-06E9-04A3-A18E-05F7EBB3A190}"/>
                </a:ext>
              </a:extLst>
            </p:cNvPr>
            <p:cNvSpPr/>
            <p:nvPr/>
          </p:nvSpPr>
          <p:spPr>
            <a:xfrm>
              <a:off x="0" y="0"/>
              <a:ext cx="320271" cy="203635"/>
            </a:xfrm>
            <a:custGeom>
              <a:avLst/>
              <a:gdLst/>
              <a:ahLst/>
              <a:cxnLst/>
              <a:rect l="l" t="t" r="r" b="b"/>
              <a:pathLst>
                <a:path w="320271" h="203635">
                  <a:moveTo>
                    <a:pt x="101818" y="0"/>
                  </a:moveTo>
                  <a:lnTo>
                    <a:pt x="218453" y="0"/>
                  </a:lnTo>
                  <a:cubicBezTo>
                    <a:pt x="245457" y="0"/>
                    <a:pt x="271355" y="10727"/>
                    <a:pt x="290449" y="29822"/>
                  </a:cubicBezTo>
                  <a:cubicBezTo>
                    <a:pt x="309544" y="48916"/>
                    <a:pt x="320271" y="74814"/>
                    <a:pt x="320271" y="101818"/>
                  </a:cubicBezTo>
                  <a:lnTo>
                    <a:pt x="320271" y="101818"/>
                  </a:lnTo>
                  <a:cubicBezTo>
                    <a:pt x="320271" y="128821"/>
                    <a:pt x="309544" y="154719"/>
                    <a:pt x="290449" y="173814"/>
                  </a:cubicBezTo>
                  <a:cubicBezTo>
                    <a:pt x="271355" y="192908"/>
                    <a:pt x="245457" y="203635"/>
                    <a:pt x="218453" y="203635"/>
                  </a:cubicBezTo>
                  <a:lnTo>
                    <a:pt x="101818" y="203635"/>
                  </a:lnTo>
                  <a:cubicBezTo>
                    <a:pt x="74814" y="203635"/>
                    <a:pt x="48916" y="192908"/>
                    <a:pt x="29822" y="173814"/>
                  </a:cubicBezTo>
                  <a:cubicBezTo>
                    <a:pt x="10727" y="154719"/>
                    <a:pt x="0" y="128821"/>
                    <a:pt x="0" y="101818"/>
                  </a:cubicBezTo>
                  <a:lnTo>
                    <a:pt x="0" y="101818"/>
                  </a:lnTo>
                  <a:cubicBezTo>
                    <a:pt x="0" y="74814"/>
                    <a:pt x="10727" y="48916"/>
                    <a:pt x="29822" y="29822"/>
                  </a:cubicBezTo>
                  <a:cubicBezTo>
                    <a:pt x="48916" y="10727"/>
                    <a:pt x="74814" y="0"/>
                    <a:pt x="101818" y="0"/>
                  </a:cubicBezTo>
                  <a:close/>
                </a:path>
              </a:pathLst>
            </a:custGeom>
            <a:solidFill>
              <a:srgbClr val="292B55"/>
            </a:solidFill>
            <a:ln w="38100" cap="rnd">
              <a:solidFill>
                <a:srgbClr val="EBCA3F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ID" sz="18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1</a:t>
              </a:r>
            </a:p>
          </p:txBody>
        </p:sp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id="{01B3D43E-4C02-2D58-35A3-586946B6474A}"/>
                </a:ext>
              </a:extLst>
            </p:cNvPr>
            <p:cNvSpPr txBox="1"/>
            <p:nvPr/>
          </p:nvSpPr>
          <p:spPr>
            <a:xfrm>
              <a:off x="0" y="47625"/>
              <a:ext cx="320271" cy="156010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algn="ctr">
                <a:lnSpc>
                  <a:spcPts val="1270"/>
                </a:lnSpc>
              </a:pPr>
              <a:endParaRPr sz="465" b="1" dirty="0">
                <a:latin typeface="Aptos" panose="020B0004020202020204" pitchFamily="34" charset="0"/>
              </a:endParaRPr>
            </a:p>
          </p:txBody>
        </p:sp>
      </p:grpSp>
      <p:grpSp>
        <p:nvGrpSpPr>
          <p:cNvPr id="15" name="Group 10">
            <a:extLst>
              <a:ext uri="{FF2B5EF4-FFF2-40B4-BE49-F238E27FC236}">
                <a16:creationId xmlns:a16="http://schemas.microsoft.com/office/drawing/2014/main" id="{70A999D7-FBC5-8937-5EAE-90EC1D1440F2}"/>
              </a:ext>
            </a:extLst>
          </p:cNvPr>
          <p:cNvGrpSpPr/>
          <p:nvPr/>
        </p:nvGrpSpPr>
        <p:grpSpPr>
          <a:xfrm>
            <a:off x="445521" y="3087770"/>
            <a:ext cx="351065" cy="392697"/>
            <a:chOff x="0" y="0"/>
            <a:chExt cx="320271" cy="203635"/>
          </a:xfrm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12745DB-85C4-B2FA-44CF-06948BE601F3}"/>
                </a:ext>
              </a:extLst>
            </p:cNvPr>
            <p:cNvSpPr/>
            <p:nvPr/>
          </p:nvSpPr>
          <p:spPr>
            <a:xfrm>
              <a:off x="0" y="0"/>
              <a:ext cx="320271" cy="203635"/>
            </a:xfrm>
            <a:custGeom>
              <a:avLst/>
              <a:gdLst/>
              <a:ahLst/>
              <a:cxnLst/>
              <a:rect l="l" t="t" r="r" b="b"/>
              <a:pathLst>
                <a:path w="320271" h="203635">
                  <a:moveTo>
                    <a:pt x="101818" y="0"/>
                  </a:moveTo>
                  <a:lnTo>
                    <a:pt x="218453" y="0"/>
                  </a:lnTo>
                  <a:cubicBezTo>
                    <a:pt x="245457" y="0"/>
                    <a:pt x="271355" y="10727"/>
                    <a:pt x="290449" y="29822"/>
                  </a:cubicBezTo>
                  <a:cubicBezTo>
                    <a:pt x="309544" y="48916"/>
                    <a:pt x="320271" y="74814"/>
                    <a:pt x="320271" y="101818"/>
                  </a:cubicBezTo>
                  <a:lnTo>
                    <a:pt x="320271" y="101818"/>
                  </a:lnTo>
                  <a:cubicBezTo>
                    <a:pt x="320271" y="128821"/>
                    <a:pt x="309544" y="154719"/>
                    <a:pt x="290449" y="173814"/>
                  </a:cubicBezTo>
                  <a:cubicBezTo>
                    <a:pt x="271355" y="192908"/>
                    <a:pt x="245457" y="203635"/>
                    <a:pt x="218453" y="203635"/>
                  </a:cubicBezTo>
                  <a:lnTo>
                    <a:pt x="101818" y="203635"/>
                  </a:lnTo>
                  <a:cubicBezTo>
                    <a:pt x="74814" y="203635"/>
                    <a:pt x="48916" y="192908"/>
                    <a:pt x="29822" y="173814"/>
                  </a:cubicBezTo>
                  <a:cubicBezTo>
                    <a:pt x="10727" y="154719"/>
                    <a:pt x="0" y="128821"/>
                    <a:pt x="0" y="101818"/>
                  </a:cubicBezTo>
                  <a:lnTo>
                    <a:pt x="0" y="101818"/>
                  </a:lnTo>
                  <a:cubicBezTo>
                    <a:pt x="0" y="74814"/>
                    <a:pt x="10727" y="48916"/>
                    <a:pt x="29822" y="29822"/>
                  </a:cubicBezTo>
                  <a:cubicBezTo>
                    <a:pt x="48916" y="10727"/>
                    <a:pt x="74814" y="0"/>
                    <a:pt x="101818" y="0"/>
                  </a:cubicBezTo>
                  <a:close/>
                </a:path>
              </a:pathLst>
            </a:custGeom>
            <a:solidFill>
              <a:srgbClr val="292B55"/>
            </a:solidFill>
            <a:ln w="38100" cap="rnd">
              <a:solidFill>
                <a:srgbClr val="EBCA3F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ID" sz="18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2</a:t>
              </a:r>
            </a:p>
          </p:txBody>
        </p:sp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6E836B33-B6E9-C8CB-9441-B41C7E71FEAF}"/>
                </a:ext>
              </a:extLst>
            </p:cNvPr>
            <p:cNvSpPr txBox="1"/>
            <p:nvPr/>
          </p:nvSpPr>
          <p:spPr>
            <a:xfrm>
              <a:off x="0" y="47625"/>
              <a:ext cx="320271" cy="156010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algn="ctr">
                <a:lnSpc>
                  <a:spcPts val="1270"/>
                </a:lnSpc>
              </a:pPr>
              <a:endParaRPr sz="465" b="1" dirty="0">
                <a:latin typeface="Aptos" panose="020B00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10800000">
            <a:off x="4392386" y="-28907"/>
            <a:ext cx="4896076" cy="2412877"/>
          </a:xfrm>
          <a:custGeom>
            <a:avLst/>
            <a:gdLst/>
            <a:ahLst/>
            <a:cxnLst/>
            <a:rect l="l" t="t" r="r" b="b"/>
            <a:pathLst>
              <a:path w="5470259" h="2106050">
                <a:moveTo>
                  <a:pt x="0" y="0"/>
                </a:moveTo>
                <a:lnTo>
                  <a:pt x="5470259" y="0"/>
                </a:lnTo>
                <a:lnTo>
                  <a:pt x="5470259" y="2106050"/>
                </a:lnTo>
                <a:lnTo>
                  <a:pt x="0" y="21060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465"/>
          </a:p>
        </p:txBody>
      </p:sp>
      <p:sp>
        <p:nvSpPr>
          <p:cNvPr id="13" name="Freeform 13"/>
          <p:cNvSpPr/>
          <p:nvPr/>
        </p:nvSpPr>
        <p:spPr>
          <a:xfrm>
            <a:off x="4062043" y="2947939"/>
            <a:ext cx="226787" cy="311054"/>
          </a:xfrm>
          <a:custGeom>
            <a:avLst/>
            <a:gdLst/>
            <a:ahLst/>
            <a:cxnLst/>
            <a:rect l="l" t="t" r="r" b="b"/>
            <a:pathLst>
              <a:path w="446519" h="612433">
                <a:moveTo>
                  <a:pt x="0" y="0"/>
                </a:moveTo>
                <a:lnTo>
                  <a:pt x="446519" y="0"/>
                </a:lnTo>
                <a:lnTo>
                  <a:pt x="446519" y="612433"/>
                </a:lnTo>
                <a:lnTo>
                  <a:pt x="0" y="6124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465"/>
          </a:p>
        </p:txBody>
      </p:sp>
      <p:sp>
        <p:nvSpPr>
          <p:cNvPr id="16" name="Freeform 16"/>
          <p:cNvSpPr/>
          <p:nvPr/>
        </p:nvSpPr>
        <p:spPr>
          <a:xfrm>
            <a:off x="3793632" y="-363573"/>
            <a:ext cx="536819" cy="1541105"/>
          </a:xfrm>
          <a:custGeom>
            <a:avLst/>
            <a:gdLst/>
            <a:ahLst/>
            <a:cxnLst/>
            <a:rect l="l" t="t" r="r" b="b"/>
            <a:pathLst>
              <a:path w="1056939" h="3034273">
                <a:moveTo>
                  <a:pt x="0" y="0"/>
                </a:moveTo>
                <a:lnTo>
                  <a:pt x="1056939" y="0"/>
                </a:lnTo>
                <a:lnTo>
                  <a:pt x="1056939" y="3034273"/>
                </a:lnTo>
                <a:lnTo>
                  <a:pt x="0" y="30342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465"/>
          </a:p>
        </p:txBody>
      </p:sp>
      <p:grpSp>
        <p:nvGrpSpPr>
          <p:cNvPr id="17" name="Group 17"/>
          <p:cNvGrpSpPr/>
          <p:nvPr/>
        </p:nvGrpSpPr>
        <p:grpSpPr>
          <a:xfrm>
            <a:off x="3057269" y="-637106"/>
            <a:ext cx="2009544" cy="200954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EBCA3F"/>
              </a:solidFill>
              <a:prstDash val="solid"/>
              <a:miter/>
            </a:ln>
          </p:spPr>
          <p:txBody>
            <a:bodyPr/>
            <a:lstStyle/>
            <a:p>
              <a:endParaRPr lang="en-ID" sz="465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algn="ctr">
                <a:lnSpc>
                  <a:spcPts val="1270"/>
                </a:lnSpc>
              </a:pPr>
              <a:endParaRPr sz="465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2256627" y="4204352"/>
            <a:ext cx="4775208" cy="9397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15"/>
              </a:lnSpc>
            </a:pPr>
            <a:r>
              <a:rPr lang="en-US" sz="6600" dirty="0">
                <a:solidFill>
                  <a:srgbClr val="002060"/>
                </a:solidFill>
                <a:latin typeface="Berkshire Swash" panose="02000505000000020003"/>
                <a:ea typeface="Berkshire Swash" panose="02000505000000020003"/>
                <a:cs typeface="Berkshire Swash" panose="02000505000000020003"/>
                <a:sym typeface="Berkshire Swash" panose="02000505000000020003"/>
              </a:rPr>
              <a:t>Thank You!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5859" y="1451065"/>
            <a:ext cx="4956744" cy="260104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Freeform 21"/>
          <p:cNvSpPr/>
          <p:nvPr/>
        </p:nvSpPr>
        <p:spPr>
          <a:xfrm>
            <a:off x="1283887" y="101462"/>
            <a:ext cx="972740" cy="532408"/>
          </a:xfrm>
          <a:custGeom>
            <a:avLst/>
            <a:gdLst/>
            <a:ahLst/>
            <a:cxnLst/>
            <a:rect l="l" t="t" r="r" b="b"/>
            <a:pathLst>
              <a:path w="3062132" h="1257534">
                <a:moveTo>
                  <a:pt x="0" y="0"/>
                </a:moveTo>
                <a:lnTo>
                  <a:pt x="3062132" y="0"/>
                </a:lnTo>
                <a:lnTo>
                  <a:pt x="3062132" y="1257535"/>
                </a:lnTo>
                <a:lnTo>
                  <a:pt x="0" y="12575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72275" b="-66800"/>
            </a:stretch>
          </a:blipFill>
        </p:spPr>
        <p:txBody>
          <a:bodyPr/>
          <a:lstStyle/>
          <a:p>
            <a:endParaRPr lang="en-ID" sz="465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12588" y="663525"/>
            <a:ext cx="617620" cy="392697"/>
            <a:chOff x="0" y="0"/>
            <a:chExt cx="320271" cy="20363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0271" cy="203635"/>
            </a:xfrm>
            <a:custGeom>
              <a:avLst/>
              <a:gdLst/>
              <a:ahLst/>
              <a:cxnLst/>
              <a:rect l="l" t="t" r="r" b="b"/>
              <a:pathLst>
                <a:path w="320271" h="203635">
                  <a:moveTo>
                    <a:pt x="101818" y="0"/>
                  </a:moveTo>
                  <a:lnTo>
                    <a:pt x="218453" y="0"/>
                  </a:lnTo>
                  <a:cubicBezTo>
                    <a:pt x="245457" y="0"/>
                    <a:pt x="271355" y="10727"/>
                    <a:pt x="290449" y="29822"/>
                  </a:cubicBezTo>
                  <a:cubicBezTo>
                    <a:pt x="309544" y="48916"/>
                    <a:pt x="320271" y="74814"/>
                    <a:pt x="320271" y="101818"/>
                  </a:cubicBezTo>
                  <a:lnTo>
                    <a:pt x="320271" y="101818"/>
                  </a:lnTo>
                  <a:cubicBezTo>
                    <a:pt x="320271" y="128821"/>
                    <a:pt x="309544" y="154719"/>
                    <a:pt x="290449" y="173814"/>
                  </a:cubicBezTo>
                  <a:cubicBezTo>
                    <a:pt x="271355" y="192908"/>
                    <a:pt x="245457" y="203635"/>
                    <a:pt x="218453" y="203635"/>
                  </a:cubicBezTo>
                  <a:lnTo>
                    <a:pt x="101818" y="203635"/>
                  </a:lnTo>
                  <a:cubicBezTo>
                    <a:pt x="74814" y="203635"/>
                    <a:pt x="48916" y="192908"/>
                    <a:pt x="29822" y="173814"/>
                  </a:cubicBezTo>
                  <a:cubicBezTo>
                    <a:pt x="10727" y="154719"/>
                    <a:pt x="0" y="128821"/>
                    <a:pt x="0" y="101818"/>
                  </a:cubicBezTo>
                  <a:lnTo>
                    <a:pt x="0" y="101818"/>
                  </a:lnTo>
                  <a:cubicBezTo>
                    <a:pt x="0" y="74814"/>
                    <a:pt x="10727" y="48916"/>
                    <a:pt x="29822" y="29822"/>
                  </a:cubicBezTo>
                  <a:cubicBezTo>
                    <a:pt x="48916" y="10727"/>
                    <a:pt x="74814" y="0"/>
                    <a:pt x="101818" y="0"/>
                  </a:cubicBezTo>
                  <a:close/>
                </a:path>
              </a:pathLst>
            </a:custGeom>
            <a:solidFill>
              <a:srgbClr val="292B55"/>
            </a:solidFill>
            <a:ln w="38100" cap="rnd">
              <a:solidFill>
                <a:srgbClr val="EBCA3F"/>
              </a:solidFill>
              <a:prstDash val="solid"/>
              <a:round/>
            </a:ln>
          </p:spPr>
          <p:txBody>
            <a:bodyPr lIns="91440" tIns="45720" rIns="91440" bIns="45720" numCol="1" anchor="t"/>
            <a:lstStyle/>
            <a:p>
              <a:pPr algn="ctr"/>
              <a:r>
                <a:rPr lang="en-ID" sz="18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1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320271" cy="156010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algn="ctr">
                <a:lnSpc>
                  <a:spcPts val="1270"/>
                </a:lnSpc>
              </a:pPr>
              <a:endParaRPr sz="465" b="1">
                <a:latin typeface="Aptos" panose="020B0004020202020204" pitchFamily="34" charset="0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28916" y="1634557"/>
            <a:ext cx="617620" cy="392697"/>
            <a:chOff x="0" y="0"/>
            <a:chExt cx="320271" cy="20363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0271" cy="203635"/>
            </a:xfrm>
            <a:custGeom>
              <a:avLst/>
              <a:gdLst/>
              <a:ahLst/>
              <a:cxnLst/>
              <a:rect l="l" t="t" r="r" b="b"/>
              <a:pathLst>
                <a:path w="320271" h="203635">
                  <a:moveTo>
                    <a:pt x="101818" y="0"/>
                  </a:moveTo>
                  <a:lnTo>
                    <a:pt x="218453" y="0"/>
                  </a:lnTo>
                  <a:cubicBezTo>
                    <a:pt x="245457" y="0"/>
                    <a:pt x="271355" y="10727"/>
                    <a:pt x="290449" y="29822"/>
                  </a:cubicBezTo>
                  <a:cubicBezTo>
                    <a:pt x="309544" y="48916"/>
                    <a:pt x="320271" y="74814"/>
                    <a:pt x="320271" y="101818"/>
                  </a:cubicBezTo>
                  <a:lnTo>
                    <a:pt x="320271" y="101818"/>
                  </a:lnTo>
                  <a:cubicBezTo>
                    <a:pt x="320271" y="128821"/>
                    <a:pt x="309544" y="154719"/>
                    <a:pt x="290449" y="173814"/>
                  </a:cubicBezTo>
                  <a:cubicBezTo>
                    <a:pt x="271355" y="192908"/>
                    <a:pt x="245457" y="203635"/>
                    <a:pt x="218453" y="203635"/>
                  </a:cubicBezTo>
                  <a:lnTo>
                    <a:pt x="101818" y="203635"/>
                  </a:lnTo>
                  <a:cubicBezTo>
                    <a:pt x="74814" y="203635"/>
                    <a:pt x="48916" y="192908"/>
                    <a:pt x="29822" y="173814"/>
                  </a:cubicBezTo>
                  <a:cubicBezTo>
                    <a:pt x="10727" y="154719"/>
                    <a:pt x="0" y="128821"/>
                    <a:pt x="0" y="101818"/>
                  </a:cubicBezTo>
                  <a:lnTo>
                    <a:pt x="0" y="101818"/>
                  </a:lnTo>
                  <a:cubicBezTo>
                    <a:pt x="0" y="74814"/>
                    <a:pt x="10727" y="48916"/>
                    <a:pt x="29822" y="29822"/>
                  </a:cubicBezTo>
                  <a:cubicBezTo>
                    <a:pt x="48916" y="10727"/>
                    <a:pt x="74814" y="0"/>
                    <a:pt x="101818" y="0"/>
                  </a:cubicBezTo>
                  <a:close/>
                </a:path>
              </a:pathLst>
            </a:custGeom>
            <a:solidFill>
              <a:srgbClr val="292B55"/>
            </a:solidFill>
            <a:ln w="38100" cap="rnd">
              <a:solidFill>
                <a:srgbClr val="EBCA3F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ID" sz="18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2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7625"/>
              <a:ext cx="320271" cy="156010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algn="ctr">
                <a:lnSpc>
                  <a:spcPts val="1270"/>
                </a:lnSpc>
              </a:pPr>
              <a:endParaRPr sz="465">
                <a:latin typeface="Aptos" panose="020B0004020202020204" pitchFamily="34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12245" y="2610036"/>
            <a:ext cx="617620" cy="392697"/>
            <a:chOff x="0" y="0"/>
            <a:chExt cx="320271" cy="20363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20271" cy="203635"/>
            </a:xfrm>
            <a:custGeom>
              <a:avLst/>
              <a:gdLst/>
              <a:ahLst/>
              <a:cxnLst/>
              <a:rect l="l" t="t" r="r" b="b"/>
              <a:pathLst>
                <a:path w="320271" h="203635">
                  <a:moveTo>
                    <a:pt x="101818" y="0"/>
                  </a:moveTo>
                  <a:lnTo>
                    <a:pt x="218453" y="0"/>
                  </a:lnTo>
                  <a:cubicBezTo>
                    <a:pt x="245457" y="0"/>
                    <a:pt x="271355" y="10727"/>
                    <a:pt x="290449" y="29822"/>
                  </a:cubicBezTo>
                  <a:cubicBezTo>
                    <a:pt x="309544" y="48916"/>
                    <a:pt x="320271" y="74814"/>
                    <a:pt x="320271" y="101818"/>
                  </a:cubicBezTo>
                  <a:lnTo>
                    <a:pt x="320271" y="101818"/>
                  </a:lnTo>
                  <a:cubicBezTo>
                    <a:pt x="320271" y="128821"/>
                    <a:pt x="309544" y="154719"/>
                    <a:pt x="290449" y="173814"/>
                  </a:cubicBezTo>
                  <a:cubicBezTo>
                    <a:pt x="271355" y="192908"/>
                    <a:pt x="245457" y="203635"/>
                    <a:pt x="218453" y="203635"/>
                  </a:cubicBezTo>
                  <a:lnTo>
                    <a:pt x="101818" y="203635"/>
                  </a:lnTo>
                  <a:cubicBezTo>
                    <a:pt x="74814" y="203635"/>
                    <a:pt x="48916" y="192908"/>
                    <a:pt x="29822" y="173814"/>
                  </a:cubicBezTo>
                  <a:cubicBezTo>
                    <a:pt x="10727" y="154719"/>
                    <a:pt x="0" y="128821"/>
                    <a:pt x="0" y="101818"/>
                  </a:cubicBezTo>
                  <a:lnTo>
                    <a:pt x="0" y="101818"/>
                  </a:lnTo>
                  <a:cubicBezTo>
                    <a:pt x="0" y="74814"/>
                    <a:pt x="10727" y="48916"/>
                    <a:pt x="29822" y="29822"/>
                  </a:cubicBezTo>
                  <a:cubicBezTo>
                    <a:pt x="48916" y="10727"/>
                    <a:pt x="74814" y="0"/>
                    <a:pt x="101818" y="0"/>
                  </a:cubicBezTo>
                  <a:close/>
                </a:path>
              </a:pathLst>
            </a:custGeom>
            <a:solidFill>
              <a:srgbClr val="292B55"/>
            </a:solidFill>
            <a:ln w="38100" cap="rnd">
              <a:solidFill>
                <a:srgbClr val="EBCA3F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ID" sz="18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3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47625"/>
              <a:ext cx="320271" cy="156010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algn="ctr">
                <a:lnSpc>
                  <a:spcPts val="1270"/>
                </a:lnSpc>
              </a:pPr>
              <a:endParaRPr sz="1800" b="1">
                <a:latin typeface="Aptos" panose="020B0004020202020204" pitchFamily="34" charset="0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353413" y="209111"/>
            <a:ext cx="5406615" cy="257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30"/>
              </a:lnSpc>
            </a:pPr>
            <a:r>
              <a:rPr lang="en-US" sz="2000" dirty="0" err="1">
                <a:solidFill>
                  <a:srgbClr val="2A2A2A"/>
                </a:solidFill>
                <a:latin typeface="Berkshire Swash" panose="02000505000000020003" charset="0"/>
                <a:ea typeface="Berkshire Swash" panose="02000505000000020003"/>
                <a:cs typeface="Berkshire Swash" panose="02000505000000020003"/>
                <a:sym typeface="Berkshire Swash" panose="02000505000000020003"/>
              </a:rPr>
              <a:t>Sekilas</a:t>
            </a:r>
            <a:r>
              <a:rPr lang="en-US" sz="2000" dirty="0">
                <a:solidFill>
                  <a:srgbClr val="2A2A2A"/>
                </a:solidFill>
                <a:latin typeface="Berkshire Swash" panose="02000505000000020003" charset="0"/>
                <a:ea typeface="Berkshire Swash" panose="02000505000000020003"/>
                <a:cs typeface="Berkshire Swash" panose="02000505000000020003"/>
                <a:sym typeface="Berkshire Swash" panose="02000505000000020003"/>
              </a:rPr>
              <a:t> </a:t>
            </a:r>
            <a:r>
              <a:rPr lang="en-US" sz="2000" dirty="0" err="1">
                <a:solidFill>
                  <a:srgbClr val="2A2A2A"/>
                </a:solidFill>
                <a:latin typeface="Berkshire Swash" panose="02000505000000020003" charset="0"/>
                <a:ea typeface="Berkshire Swash" panose="02000505000000020003"/>
                <a:cs typeface="Berkshire Swash" panose="02000505000000020003"/>
                <a:sym typeface="Berkshire Swash" panose="02000505000000020003"/>
              </a:rPr>
              <a:t>Tentang</a:t>
            </a:r>
            <a:r>
              <a:rPr lang="en-US" sz="2000" dirty="0">
                <a:solidFill>
                  <a:srgbClr val="2A2A2A"/>
                </a:solidFill>
                <a:latin typeface="Berkshire Swash" panose="02000505000000020003" charset="0"/>
                <a:ea typeface="Berkshire Swash" panose="02000505000000020003"/>
                <a:cs typeface="Berkshire Swash" panose="02000505000000020003"/>
                <a:sym typeface="Berkshire Swash" panose="02000505000000020003"/>
              </a:rPr>
              <a:t> Masjid Baitul </a:t>
            </a:r>
            <a:r>
              <a:rPr lang="en-US" sz="2000" dirty="0" err="1">
                <a:solidFill>
                  <a:srgbClr val="2A2A2A"/>
                </a:solidFill>
                <a:latin typeface="Berkshire Swash" panose="02000505000000020003" charset="0"/>
                <a:ea typeface="Berkshire Swash" panose="02000505000000020003"/>
                <a:cs typeface="Berkshire Swash" panose="02000505000000020003"/>
                <a:sym typeface="Berkshire Swash" panose="02000505000000020003"/>
              </a:rPr>
              <a:t>Muttaqiin</a:t>
            </a:r>
            <a:r>
              <a:rPr lang="en-US" sz="2000" dirty="0">
                <a:solidFill>
                  <a:srgbClr val="2A2A2A"/>
                </a:solidFill>
                <a:latin typeface="Berkshire Swash" panose="02000505000000020003" charset="0"/>
                <a:ea typeface="Berkshire Swash" panose="02000505000000020003"/>
                <a:cs typeface="Berkshire Swash" panose="02000505000000020003"/>
                <a:sym typeface="Berkshire Swash" panose="02000505000000020003"/>
              </a:rPr>
              <a:t> KRA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54161" y="621357"/>
            <a:ext cx="3125171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30"/>
              </a:lnSpc>
            </a:pPr>
            <a:r>
              <a:rPr lang="en-US" sz="1600" b="1" dirty="0" err="1">
                <a:solidFill>
                  <a:srgbClr val="2A2A2A"/>
                </a:solidFill>
                <a:latin typeface="+mj-lt"/>
                <a:ea typeface="Berkshire Swash" panose="02000505000000020003"/>
                <a:cs typeface="Berkshire Swash" panose="02000505000000020003"/>
                <a:sym typeface="Berkshire Swash" panose="02000505000000020003"/>
              </a:rPr>
              <a:t>Kategori</a:t>
            </a:r>
            <a:r>
              <a:rPr lang="en-US" sz="1600" b="1" dirty="0">
                <a:solidFill>
                  <a:srgbClr val="2A2A2A"/>
                </a:solidFill>
                <a:latin typeface="+mj-lt"/>
                <a:ea typeface="Berkshire Swash" panose="02000505000000020003"/>
                <a:cs typeface="Berkshire Swash" panose="02000505000000020003"/>
                <a:sym typeface="Berkshire Swash" panose="02000505000000020003"/>
              </a:rPr>
              <a:t> Masjid - Besar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43108" y="3699356"/>
            <a:ext cx="3297372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30"/>
              </a:lnSpc>
            </a:pPr>
            <a:r>
              <a:rPr lang="en-US" sz="1600" b="1" dirty="0">
                <a:solidFill>
                  <a:srgbClr val="2A2A2A"/>
                </a:solidFill>
                <a:latin typeface="+mj-lt"/>
                <a:ea typeface="Berkshire Swash" panose="02000505000000020003"/>
                <a:cs typeface="Berkshire Swash" panose="02000505000000020003"/>
                <a:sym typeface="Berkshire Swash" panose="02000505000000020003"/>
              </a:rPr>
              <a:t>Nama Perusahaan - </a:t>
            </a:r>
            <a:r>
              <a:rPr lang="en-ID" sz="1600" b="1" dirty="0">
                <a:solidFill>
                  <a:srgbClr val="2A2A2A"/>
                </a:solidFill>
                <a:latin typeface="+mj-lt"/>
              </a:rPr>
              <a:t>KRA</a:t>
            </a:r>
            <a:endParaRPr lang="en-US" sz="1600" b="1" dirty="0">
              <a:solidFill>
                <a:srgbClr val="2A2A2A"/>
              </a:solidFill>
              <a:latin typeface="+mj-lt"/>
              <a:ea typeface="Berkshire Swash" panose="02000505000000020003"/>
              <a:cs typeface="Berkshire Swash" panose="02000505000000020003"/>
              <a:sym typeface="Berkshire Swash" panose="02000505000000020003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254161" y="870835"/>
            <a:ext cx="341265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ID" sz="1100" dirty="0">
                <a:latin typeface="Aptos" panose="020B0004020202020204" pitchFamily="34" charset="0"/>
              </a:rPr>
              <a:t>Masjid Baitul </a:t>
            </a:r>
            <a:r>
              <a:rPr lang="en-ID" sz="1100" dirty="0" err="1">
                <a:latin typeface="Aptos" panose="020B0004020202020204" pitchFamily="34" charset="0"/>
              </a:rPr>
              <a:t>Muttaqiin</a:t>
            </a:r>
            <a:r>
              <a:rPr lang="en-ID" sz="1100" dirty="0">
                <a:latin typeface="Aptos" panose="020B0004020202020204" pitchFamily="34" charset="0"/>
              </a:rPr>
              <a:t> </a:t>
            </a:r>
            <a:r>
              <a:rPr lang="en-ID" sz="1100" dirty="0" err="1">
                <a:latin typeface="Aptos" panose="020B0004020202020204" pitchFamily="34" charset="0"/>
              </a:rPr>
              <a:t>tergolong</a:t>
            </a:r>
            <a:r>
              <a:rPr lang="en-ID" sz="1100" dirty="0">
                <a:latin typeface="Aptos" panose="020B0004020202020204" pitchFamily="34" charset="0"/>
              </a:rPr>
              <a:t> masjid </a:t>
            </a:r>
            <a:r>
              <a:rPr lang="en-ID" sz="1100" dirty="0" err="1">
                <a:latin typeface="Aptos" panose="020B0004020202020204" pitchFamily="34" charset="0"/>
              </a:rPr>
              <a:t>besar</a:t>
            </a:r>
            <a:r>
              <a:rPr lang="en-ID" sz="1100" dirty="0">
                <a:latin typeface="Aptos" panose="020B0004020202020204" pitchFamily="34" charset="0"/>
              </a:rPr>
              <a:t> </a:t>
            </a:r>
            <a:r>
              <a:rPr lang="en-ID" sz="1100" dirty="0" err="1">
                <a:latin typeface="Aptos" panose="020B0004020202020204" pitchFamily="34" charset="0"/>
              </a:rPr>
              <a:t>dengan</a:t>
            </a:r>
            <a:r>
              <a:rPr lang="en-ID" sz="1100" dirty="0">
                <a:latin typeface="Aptos" panose="020B0004020202020204" pitchFamily="34" charset="0"/>
              </a:rPr>
              <a:t> </a:t>
            </a:r>
            <a:r>
              <a:rPr lang="en-ID" sz="1100" dirty="0" err="1">
                <a:latin typeface="Aptos" panose="020B0004020202020204" pitchFamily="34" charset="0"/>
              </a:rPr>
              <a:t>kapasitas</a:t>
            </a:r>
            <a:r>
              <a:rPr lang="en-ID" sz="1100" dirty="0">
                <a:latin typeface="Aptos" panose="020B0004020202020204" pitchFamily="34" charset="0"/>
              </a:rPr>
              <a:t> yang </a:t>
            </a:r>
            <a:r>
              <a:rPr lang="en-ID" sz="1100" dirty="0" err="1">
                <a:latin typeface="Aptos" panose="020B0004020202020204" pitchFamily="34" charset="0"/>
              </a:rPr>
              <a:t>memadai</a:t>
            </a:r>
            <a:r>
              <a:rPr lang="en-ID" sz="1100" dirty="0">
                <a:latin typeface="Aptos" panose="020B0004020202020204" pitchFamily="34" charset="0"/>
              </a:rPr>
              <a:t> </a:t>
            </a:r>
            <a:r>
              <a:rPr lang="en-ID" sz="1100" dirty="0" err="1">
                <a:latin typeface="Aptos" panose="020B0004020202020204" pitchFamily="34" charset="0"/>
              </a:rPr>
              <a:t>untuk</a:t>
            </a:r>
            <a:r>
              <a:rPr lang="en-ID" sz="1100" dirty="0">
                <a:latin typeface="Aptos" panose="020B0004020202020204" pitchFamily="34" charset="0"/>
              </a:rPr>
              <a:t> </a:t>
            </a:r>
            <a:r>
              <a:rPr lang="en-ID" sz="1100" dirty="0" err="1">
                <a:latin typeface="Aptos" panose="020B0004020202020204" pitchFamily="34" charset="0"/>
              </a:rPr>
              <a:t>seluruh</a:t>
            </a:r>
            <a:r>
              <a:rPr lang="en-ID" sz="1100" dirty="0">
                <a:latin typeface="Aptos" panose="020B0004020202020204" pitchFamily="34" charset="0"/>
              </a:rPr>
              <a:t> </a:t>
            </a:r>
            <a:r>
              <a:rPr lang="en-ID" sz="1100" dirty="0" err="1">
                <a:latin typeface="Aptos" panose="020B0004020202020204" pitchFamily="34" charset="0"/>
              </a:rPr>
              <a:t>karyawan</a:t>
            </a:r>
            <a:r>
              <a:rPr lang="en-ID" sz="1100" dirty="0">
                <a:latin typeface="Aptos" panose="020B0004020202020204" pitchFamily="34" charset="0"/>
              </a:rPr>
              <a:t> dan </a:t>
            </a:r>
            <a:r>
              <a:rPr lang="en-ID" sz="1100" dirty="0" err="1">
                <a:latin typeface="Aptos" panose="020B0004020202020204" pitchFamily="34" charset="0"/>
              </a:rPr>
              <a:t>tamu</a:t>
            </a:r>
            <a:r>
              <a:rPr lang="en-ID" sz="1100" dirty="0">
                <a:latin typeface="Aptos" panose="020B0004020202020204" pitchFamily="34" charset="0"/>
              </a:rPr>
              <a:t> </a:t>
            </a:r>
            <a:r>
              <a:rPr lang="en-ID" sz="1100" dirty="0" err="1">
                <a:latin typeface="Aptos" panose="020B0004020202020204" pitchFamily="34" charset="0"/>
              </a:rPr>
              <a:t>perusahaan</a:t>
            </a:r>
            <a:r>
              <a:rPr lang="en-ID" sz="1100" dirty="0">
                <a:latin typeface="Aptos" panose="020B0004020202020204" pitchFamily="34" charset="0"/>
              </a:rPr>
              <a:t>, </a:t>
            </a:r>
            <a:r>
              <a:rPr lang="en-ID" sz="1100" dirty="0" err="1">
                <a:latin typeface="Aptos" panose="020B0004020202020204" pitchFamily="34" charset="0"/>
              </a:rPr>
              <a:t>serta</a:t>
            </a:r>
            <a:r>
              <a:rPr lang="en-ID" sz="1100" dirty="0">
                <a:latin typeface="Aptos" panose="020B0004020202020204" pitchFamily="34" charset="0"/>
              </a:rPr>
              <a:t> </a:t>
            </a:r>
            <a:r>
              <a:rPr lang="en-ID" sz="1100" dirty="0" err="1">
                <a:latin typeface="Aptos" panose="020B0004020202020204" pitchFamily="34" charset="0"/>
              </a:rPr>
              <a:t>menjadi</a:t>
            </a:r>
            <a:r>
              <a:rPr lang="en-ID" sz="1100" dirty="0">
                <a:latin typeface="Aptos" panose="020B0004020202020204" pitchFamily="34" charset="0"/>
              </a:rPr>
              <a:t> </a:t>
            </a:r>
            <a:r>
              <a:rPr lang="en-ID" sz="1100" dirty="0" err="1">
                <a:latin typeface="Aptos" panose="020B0004020202020204" pitchFamily="34" charset="0"/>
              </a:rPr>
              <a:t>pusat</a:t>
            </a:r>
            <a:r>
              <a:rPr lang="en-ID" sz="1100" dirty="0">
                <a:latin typeface="Aptos" panose="020B0004020202020204" pitchFamily="34" charset="0"/>
              </a:rPr>
              <a:t> </a:t>
            </a:r>
            <a:r>
              <a:rPr lang="en-ID" sz="1100" dirty="0" err="1">
                <a:latin typeface="Aptos" panose="020B0004020202020204" pitchFamily="34" charset="0"/>
              </a:rPr>
              <a:t>kegiatan</a:t>
            </a:r>
            <a:r>
              <a:rPr lang="en-ID" sz="1100" dirty="0">
                <a:latin typeface="Aptos" panose="020B0004020202020204" pitchFamily="34" charset="0"/>
              </a:rPr>
              <a:t> ibadah di </a:t>
            </a:r>
            <a:r>
              <a:rPr lang="en-ID" sz="1100" dirty="0" err="1">
                <a:latin typeface="Aptos" panose="020B0004020202020204" pitchFamily="34" charset="0"/>
              </a:rPr>
              <a:t>lingkungan</a:t>
            </a:r>
            <a:r>
              <a:rPr lang="en-ID" sz="1100" dirty="0">
                <a:latin typeface="Aptos" panose="020B0004020202020204" pitchFamily="34" charset="0"/>
              </a:rPr>
              <a:t> KRA.</a:t>
            </a:r>
            <a:endParaRPr lang="en-US" sz="1100" dirty="0">
              <a:solidFill>
                <a:srgbClr val="2A2A2A"/>
              </a:solidFill>
              <a:latin typeface="Aptos" panose="020B0004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252674" y="3930188"/>
            <a:ext cx="357864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/>
            </a:lvl1pPr>
          </a:lstStyle>
          <a:p>
            <a:r>
              <a:rPr lang="en-ID" sz="1100" dirty="0">
                <a:latin typeface="Aptos" panose="020B0004020202020204" pitchFamily="34" charset="0"/>
              </a:rPr>
              <a:t>Masjid </a:t>
            </a:r>
            <a:r>
              <a:rPr lang="en-ID" sz="1100" dirty="0" err="1">
                <a:latin typeface="Aptos" panose="020B0004020202020204" pitchFamily="34" charset="0"/>
              </a:rPr>
              <a:t>ini</a:t>
            </a:r>
            <a:r>
              <a:rPr lang="en-ID" sz="1100" dirty="0">
                <a:latin typeface="Aptos" panose="020B0004020202020204" pitchFamily="34" charset="0"/>
              </a:rPr>
              <a:t> </a:t>
            </a:r>
            <a:r>
              <a:rPr lang="en-ID" sz="1100" dirty="0" err="1">
                <a:latin typeface="Aptos" panose="020B0004020202020204" pitchFamily="34" charset="0"/>
              </a:rPr>
              <a:t>berada</a:t>
            </a:r>
            <a:r>
              <a:rPr lang="en-ID" sz="1100" dirty="0">
                <a:latin typeface="Aptos" panose="020B0004020202020204" pitchFamily="34" charset="0"/>
              </a:rPr>
              <a:t> di </a:t>
            </a:r>
            <a:r>
              <a:rPr lang="en-ID" sz="1100" dirty="0" err="1">
                <a:latin typeface="Aptos" panose="020B0004020202020204" pitchFamily="34" charset="0"/>
              </a:rPr>
              <a:t>bawah</a:t>
            </a:r>
            <a:r>
              <a:rPr lang="en-ID" sz="1100" dirty="0">
                <a:latin typeface="Aptos" panose="020B0004020202020204" pitchFamily="34" charset="0"/>
              </a:rPr>
              <a:t> </a:t>
            </a:r>
            <a:r>
              <a:rPr lang="en-ID" sz="1100" dirty="0" err="1">
                <a:latin typeface="Aptos" panose="020B0004020202020204" pitchFamily="34" charset="0"/>
              </a:rPr>
              <a:t>naungan</a:t>
            </a:r>
            <a:r>
              <a:rPr lang="en-ID" sz="1100" dirty="0">
                <a:latin typeface="Aptos" panose="020B0004020202020204" pitchFamily="34" charset="0"/>
              </a:rPr>
              <a:t> PT Komatsu Remanufacturing Asia, </a:t>
            </a:r>
            <a:r>
              <a:rPr lang="en-ID" sz="1100" dirty="0" err="1">
                <a:latin typeface="Aptos" panose="020B0004020202020204" pitchFamily="34" charset="0"/>
              </a:rPr>
              <a:t>perusahaan</a:t>
            </a:r>
            <a:r>
              <a:rPr lang="en-ID" sz="1100" dirty="0">
                <a:latin typeface="Aptos" panose="020B0004020202020204" pitchFamily="34" charset="0"/>
              </a:rPr>
              <a:t> yang </a:t>
            </a:r>
            <a:r>
              <a:rPr lang="en-ID" sz="1100" dirty="0" err="1">
                <a:latin typeface="Aptos" panose="020B0004020202020204" pitchFamily="34" charset="0"/>
              </a:rPr>
              <a:t>berkomitmen</a:t>
            </a:r>
            <a:r>
              <a:rPr lang="en-ID" sz="1100" dirty="0">
                <a:latin typeface="Aptos" panose="020B0004020202020204" pitchFamily="34" charset="0"/>
              </a:rPr>
              <a:t> </a:t>
            </a:r>
            <a:r>
              <a:rPr lang="en-ID" sz="1100" dirty="0" err="1">
                <a:latin typeface="Aptos" panose="020B0004020202020204" pitchFamily="34" charset="0"/>
              </a:rPr>
              <a:t>membangun</a:t>
            </a:r>
            <a:r>
              <a:rPr lang="en-ID" sz="1100" dirty="0">
                <a:latin typeface="Aptos" panose="020B0004020202020204" pitchFamily="34" charset="0"/>
              </a:rPr>
              <a:t> </a:t>
            </a:r>
            <a:r>
              <a:rPr lang="en-ID" sz="1100" dirty="0" err="1">
                <a:latin typeface="Aptos" panose="020B0004020202020204" pitchFamily="34" charset="0"/>
              </a:rPr>
              <a:t>keseimbangan</a:t>
            </a:r>
            <a:r>
              <a:rPr lang="en-ID" sz="1100" dirty="0">
                <a:latin typeface="Aptos" panose="020B0004020202020204" pitchFamily="34" charset="0"/>
              </a:rPr>
              <a:t> </a:t>
            </a:r>
            <a:r>
              <a:rPr lang="en-ID" sz="1100" dirty="0" err="1">
                <a:latin typeface="Aptos" panose="020B0004020202020204" pitchFamily="34" charset="0"/>
              </a:rPr>
              <a:t>antara</a:t>
            </a:r>
            <a:r>
              <a:rPr lang="en-ID" sz="1100" dirty="0">
                <a:latin typeface="Aptos" panose="020B0004020202020204" pitchFamily="34" charset="0"/>
              </a:rPr>
              <a:t> </a:t>
            </a:r>
            <a:r>
              <a:rPr lang="en-ID" sz="1100" dirty="0" err="1">
                <a:latin typeface="Aptos" panose="020B0004020202020204" pitchFamily="34" charset="0"/>
              </a:rPr>
              <a:t>kinerja</a:t>
            </a:r>
            <a:r>
              <a:rPr lang="en-ID" sz="1100" dirty="0">
                <a:latin typeface="Aptos" panose="020B0004020202020204" pitchFamily="34" charset="0"/>
              </a:rPr>
              <a:t>, moral, dan </a:t>
            </a:r>
            <a:r>
              <a:rPr lang="en-ID" sz="1100" dirty="0" err="1">
                <a:latin typeface="Aptos" panose="020B0004020202020204" pitchFamily="34" charset="0"/>
              </a:rPr>
              <a:t>nilai</a:t>
            </a:r>
            <a:r>
              <a:rPr lang="en-ID" sz="1100" dirty="0">
                <a:latin typeface="Aptos" panose="020B0004020202020204" pitchFamily="34" charset="0"/>
              </a:rPr>
              <a:t> spiritual </a:t>
            </a:r>
            <a:r>
              <a:rPr lang="en-ID" sz="1100" dirty="0" err="1">
                <a:latin typeface="Aptos" panose="020B0004020202020204" pitchFamily="34" charset="0"/>
              </a:rPr>
              <a:t>bagi</a:t>
            </a:r>
            <a:r>
              <a:rPr lang="en-ID" sz="1100" dirty="0">
                <a:latin typeface="Aptos" panose="020B0004020202020204" pitchFamily="34" charset="0"/>
              </a:rPr>
              <a:t> </a:t>
            </a:r>
            <a:r>
              <a:rPr lang="en-ID" sz="1100" dirty="0" err="1">
                <a:latin typeface="Aptos" panose="020B0004020202020204" pitchFamily="34" charset="0"/>
              </a:rPr>
              <a:t>seluruh</a:t>
            </a:r>
            <a:r>
              <a:rPr lang="en-ID" sz="1100" dirty="0">
                <a:latin typeface="Aptos" panose="020B0004020202020204" pitchFamily="34" charset="0"/>
              </a:rPr>
              <a:t> </a:t>
            </a:r>
            <a:r>
              <a:rPr lang="en-ID" sz="1100" dirty="0" err="1">
                <a:latin typeface="Aptos" panose="020B0004020202020204" pitchFamily="34" charset="0"/>
              </a:rPr>
              <a:t>insan</a:t>
            </a:r>
            <a:r>
              <a:rPr lang="en-ID" sz="1100" dirty="0">
                <a:latin typeface="Aptos" panose="020B0004020202020204" pitchFamily="34" charset="0"/>
              </a:rPr>
              <a:t> KRA.</a:t>
            </a:r>
            <a:endParaRPr lang="en-US" sz="1100" dirty="0">
              <a:latin typeface="Aptos" panose="020B0004020202020204" pitchFamily="34" charset="0"/>
              <a:sym typeface="Montserrat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260398" y="1636725"/>
            <a:ext cx="3125171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30"/>
              </a:lnSpc>
            </a:pPr>
            <a:r>
              <a:rPr lang="en-US" sz="1600" b="1" dirty="0" err="1">
                <a:solidFill>
                  <a:srgbClr val="2A2A2A"/>
                </a:solidFill>
                <a:latin typeface="+mj-lt"/>
                <a:ea typeface="Berkshire Swash" panose="02000505000000020003"/>
                <a:cs typeface="Berkshire Swash" panose="02000505000000020003"/>
                <a:sym typeface="Berkshire Swash" panose="02000505000000020003"/>
              </a:rPr>
              <a:t>Kategori</a:t>
            </a:r>
            <a:r>
              <a:rPr lang="en-US" sz="1600" b="1" dirty="0">
                <a:solidFill>
                  <a:srgbClr val="2A2A2A"/>
                </a:solidFill>
                <a:latin typeface="+mj-lt"/>
                <a:ea typeface="Berkshire Swash" panose="02000505000000020003"/>
                <a:cs typeface="Berkshire Swash" panose="02000505000000020003"/>
                <a:sym typeface="Berkshire Swash" panose="02000505000000020003"/>
              </a:rPr>
              <a:t> Area – Area Kantor Pusat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60398" y="1891102"/>
            <a:ext cx="349938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/>
            </a:lvl1pPr>
          </a:lstStyle>
          <a:p>
            <a:r>
              <a:rPr lang="en-ID" sz="1100" dirty="0" err="1">
                <a:latin typeface="Aptos" panose="020B0004020202020204" pitchFamily="34" charset="0"/>
              </a:rPr>
              <a:t>Berada</a:t>
            </a:r>
            <a:r>
              <a:rPr lang="en-ID" sz="1100" dirty="0">
                <a:latin typeface="Aptos" panose="020B0004020202020204" pitchFamily="34" charset="0"/>
              </a:rPr>
              <a:t> di area </a:t>
            </a:r>
            <a:r>
              <a:rPr lang="en-ID" sz="1100" dirty="0" err="1">
                <a:latin typeface="Aptos" panose="020B0004020202020204" pitchFamily="34" charset="0"/>
              </a:rPr>
              <a:t>kantor</a:t>
            </a:r>
            <a:r>
              <a:rPr lang="en-ID" sz="1100" dirty="0">
                <a:latin typeface="Aptos" panose="020B0004020202020204" pitchFamily="34" charset="0"/>
              </a:rPr>
              <a:t> </a:t>
            </a:r>
            <a:r>
              <a:rPr lang="en-ID" sz="1100" dirty="0" err="1">
                <a:latin typeface="Aptos" panose="020B0004020202020204" pitchFamily="34" charset="0"/>
              </a:rPr>
              <a:t>pusat</a:t>
            </a:r>
            <a:r>
              <a:rPr lang="en-ID" sz="1100" dirty="0">
                <a:latin typeface="Aptos" panose="020B0004020202020204" pitchFamily="34" charset="0"/>
              </a:rPr>
              <a:t> PT Komatsu Remanufacturing Asia (KRA), masjid </a:t>
            </a:r>
            <a:r>
              <a:rPr lang="en-ID" sz="1100" dirty="0" err="1">
                <a:latin typeface="Aptos" panose="020B0004020202020204" pitchFamily="34" charset="0"/>
              </a:rPr>
              <a:t>ini</a:t>
            </a:r>
            <a:r>
              <a:rPr lang="en-ID" sz="1100" dirty="0">
                <a:latin typeface="Aptos" panose="020B0004020202020204" pitchFamily="34" charset="0"/>
              </a:rPr>
              <a:t> </a:t>
            </a:r>
            <a:r>
              <a:rPr lang="en-ID" sz="1100" dirty="0" err="1">
                <a:latin typeface="Aptos" panose="020B0004020202020204" pitchFamily="34" charset="0"/>
              </a:rPr>
              <a:t>mudah</a:t>
            </a:r>
            <a:r>
              <a:rPr lang="en-ID" sz="1100" dirty="0">
                <a:latin typeface="Aptos" panose="020B0004020202020204" pitchFamily="34" charset="0"/>
              </a:rPr>
              <a:t> </a:t>
            </a:r>
            <a:r>
              <a:rPr lang="en-ID" sz="1100" dirty="0" err="1">
                <a:latin typeface="Aptos" panose="020B0004020202020204" pitchFamily="34" charset="0"/>
              </a:rPr>
              <a:t>diakses</a:t>
            </a:r>
            <a:r>
              <a:rPr lang="en-ID" sz="1100" dirty="0">
                <a:latin typeface="Aptos" panose="020B0004020202020204" pitchFamily="34" charset="0"/>
              </a:rPr>
              <a:t> dan </a:t>
            </a:r>
            <a:r>
              <a:rPr lang="en-ID" sz="1100" dirty="0" err="1">
                <a:latin typeface="Aptos" panose="020B0004020202020204" pitchFamily="34" charset="0"/>
              </a:rPr>
              <a:t>digunakan</a:t>
            </a:r>
            <a:r>
              <a:rPr lang="en-ID" sz="1100" dirty="0">
                <a:latin typeface="Aptos" panose="020B0004020202020204" pitchFamily="34" charset="0"/>
              </a:rPr>
              <a:t> </a:t>
            </a:r>
            <a:r>
              <a:rPr lang="en-ID" sz="1100" dirty="0" err="1">
                <a:latin typeface="Aptos" panose="020B0004020202020204" pitchFamily="34" charset="0"/>
              </a:rPr>
              <a:t>untuk</a:t>
            </a:r>
            <a:r>
              <a:rPr lang="en-ID" sz="1100" dirty="0">
                <a:latin typeface="Aptos" panose="020B0004020202020204" pitchFamily="34" charset="0"/>
              </a:rPr>
              <a:t> salat </a:t>
            </a:r>
            <a:r>
              <a:rPr lang="en-ID" sz="1100" dirty="0" err="1">
                <a:latin typeface="Aptos" panose="020B0004020202020204" pitchFamily="34" charset="0"/>
              </a:rPr>
              <a:t>berjamaah</a:t>
            </a:r>
            <a:r>
              <a:rPr lang="en-ID" sz="1100" dirty="0">
                <a:latin typeface="Aptos" panose="020B0004020202020204" pitchFamily="34" charset="0"/>
              </a:rPr>
              <a:t> </a:t>
            </a:r>
            <a:r>
              <a:rPr lang="en-ID" sz="1100" dirty="0" err="1">
                <a:latin typeface="Aptos" panose="020B0004020202020204" pitchFamily="34" charset="0"/>
              </a:rPr>
              <a:t>serta</a:t>
            </a:r>
            <a:r>
              <a:rPr lang="en-ID" sz="1100" dirty="0">
                <a:latin typeface="Aptos" panose="020B0004020202020204" pitchFamily="34" charset="0"/>
              </a:rPr>
              <a:t> </a:t>
            </a:r>
            <a:r>
              <a:rPr lang="en-ID" sz="1100" dirty="0" err="1">
                <a:latin typeface="Aptos" panose="020B0004020202020204" pitchFamily="34" charset="0"/>
              </a:rPr>
              <a:t>kegiatan</a:t>
            </a:r>
            <a:r>
              <a:rPr lang="en-ID" sz="1100" dirty="0">
                <a:latin typeface="Aptos" panose="020B0004020202020204" pitchFamily="34" charset="0"/>
              </a:rPr>
              <a:t> </a:t>
            </a:r>
            <a:r>
              <a:rPr lang="en-ID" sz="1100" dirty="0" err="1">
                <a:latin typeface="Aptos" panose="020B0004020202020204" pitchFamily="34" charset="0"/>
              </a:rPr>
              <a:t>keagamaan</a:t>
            </a:r>
            <a:r>
              <a:rPr lang="en-ID" sz="1100" dirty="0">
                <a:latin typeface="Aptos" panose="020B0004020202020204" pitchFamily="34" charset="0"/>
              </a:rPr>
              <a:t> rutin </a:t>
            </a:r>
            <a:r>
              <a:rPr lang="en-ID" sz="1100" dirty="0" err="1">
                <a:latin typeface="Aptos" panose="020B0004020202020204" pitchFamily="34" charset="0"/>
              </a:rPr>
              <a:t>karyawan</a:t>
            </a:r>
            <a:r>
              <a:rPr lang="en-ID" sz="1100" dirty="0">
                <a:latin typeface="Aptos" panose="020B0004020202020204" pitchFamily="34" charset="0"/>
              </a:rPr>
              <a:t>.</a:t>
            </a:r>
            <a:endParaRPr lang="en-US" sz="1100" dirty="0">
              <a:latin typeface="Aptos" panose="020B0004020202020204" pitchFamily="34" charset="0"/>
              <a:sym typeface="Montserrat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243108" y="2638044"/>
            <a:ext cx="3125171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30"/>
              </a:lnSpc>
            </a:pPr>
            <a:r>
              <a:rPr lang="en-US" sz="1600" b="1" dirty="0">
                <a:solidFill>
                  <a:srgbClr val="2A2A2A"/>
                </a:solidFill>
                <a:latin typeface="+mj-lt"/>
                <a:ea typeface="Berkshire Swash" panose="02000505000000020003"/>
                <a:cs typeface="Berkshire Swash" panose="02000505000000020003"/>
                <a:sym typeface="Berkshire Swash" panose="02000505000000020003"/>
              </a:rPr>
              <a:t>Nama Masjid – Baitul </a:t>
            </a:r>
            <a:r>
              <a:rPr lang="en-US" sz="1600" b="1" dirty="0" err="1">
                <a:solidFill>
                  <a:srgbClr val="2A2A2A"/>
                </a:solidFill>
                <a:latin typeface="+mj-lt"/>
                <a:ea typeface="Berkshire Swash" panose="02000505000000020003"/>
                <a:cs typeface="Berkshire Swash" panose="02000505000000020003"/>
                <a:sym typeface="Berkshire Swash" panose="02000505000000020003"/>
              </a:rPr>
              <a:t>Muttaqiin</a:t>
            </a:r>
            <a:endParaRPr lang="en-US" sz="1600" b="1" dirty="0">
              <a:solidFill>
                <a:srgbClr val="2A2A2A"/>
              </a:solidFill>
              <a:latin typeface="+mj-lt"/>
              <a:ea typeface="Berkshire Swash" panose="02000505000000020003"/>
              <a:cs typeface="Berkshire Swash" panose="02000505000000020003"/>
              <a:sym typeface="Berkshire Swash" panose="02000505000000020003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243108" y="2868876"/>
            <a:ext cx="357864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/>
            </a:lvl1pPr>
          </a:lstStyle>
          <a:p>
            <a:r>
              <a:rPr lang="en-ID" sz="1200" dirty="0" err="1">
                <a:latin typeface="Aptos" panose="020B0004020202020204" pitchFamily="34" charset="0"/>
              </a:rPr>
              <a:t>Bermakna</a:t>
            </a:r>
            <a:r>
              <a:rPr lang="en-ID" sz="1200" dirty="0">
                <a:latin typeface="Aptos" panose="020B0004020202020204" pitchFamily="34" charset="0"/>
              </a:rPr>
              <a:t> </a:t>
            </a:r>
            <a:r>
              <a:rPr lang="en-ID" sz="1200" dirty="0" err="1">
                <a:latin typeface="Aptos" panose="020B0004020202020204" pitchFamily="34" charset="0"/>
              </a:rPr>
              <a:t>rumah</a:t>
            </a:r>
            <a:r>
              <a:rPr lang="en-ID" sz="1200" dirty="0">
                <a:latin typeface="Aptos" panose="020B0004020202020204" pitchFamily="34" charset="0"/>
              </a:rPr>
              <a:t> </a:t>
            </a:r>
            <a:r>
              <a:rPr lang="en-ID" sz="1200" dirty="0" err="1">
                <a:latin typeface="Aptos" panose="020B0004020202020204" pitchFamily="34" charset="0"/>
              </a:rPr>
              <a:t>bagi</a:t>
            </a:r>
            <a:r>
              <a:rPr lang="en-ID" sz="1200" dirty="0">
                <a:latin typeface="Aptos" panose="020B0004020202020204" pitchFamily="34" charset="0"/>
              </a:rPr>
              <a:t> orang-orang </a:t>
            </a:r>
            <a:r>
              <a:rPr lang="en-ID" sz="1200" dirty="0" err="1">
                <a:latin typeface="Aptos" panose="020B0004020202020204" pitchFamily="34" charset="0"/>
              </a:rPr>
              <a:t>bertakwa</a:t>
            </a:r>
            <a:r>
              <a:rPr lang="en-ID" sz="1200" dirty="0">
                <a:latin typeface="Aptos" panose="020B0004020202020204" pitchFamily="34" charset="0"/>
              </a:rPr>
              <a:t>, nama </a:t>
            </a:r>
            <a:r>
              <a:rPr lang="en-ID" sz="1200" dirty="0" err="1">
                <a:latin typeface="Aptos" panose="020B0004020202020204" pitchFamily="34" charset="0"/>
              </a:rPr>
              <a:t>ini</a:t>
            </a:r>
            <a:r>
              <a:rPr lang="en-ID" sz="1200" dirty="0">
                <a:latin typeface="Aptos" panose="020B0004020202020204" pitchFamily="34" charset="0"/>
              </a:rPr>
              <a:t> </a:t>
            </a:r>
            <a:r>
              <a:rPr lang="en-ID" sz="1200" dirty="0" err="1">
                <a:latin typeface="Aptos" panose="020B0004020202020204" pitchFamily="34" charset="0"/>
              </a:rPr>
              <a:t>mencerminkan</a:t>
            </a:r>
            <a:r>
              <a:rPr lang="en-ID" sz="1200" dirty="0">
                <a:latin typeface="Aptos" panose="020B0004020202020204" pitchFamily="34" charset="0"/>
              </a:rPr>
              <a:t> </a:t>
            </a:r>
            <a:r>
              <a:rPr lang="en-ID" sz="1200" dirty="0" err="1">
                <a:latin typeface="Aptos" panose="020B0004020202020204" pitchFamily="34" charset="0"/>
              </a:rPr>
              <a:t>harapan</a:t>
            </a:r>
            <a:r>
              <a:rPr lang="en-ID" sz="1200" dirty="0">
                <a:latin typeface="Aptos" panose="020B0004020202020204" pitchFamily="34" charset="0"/>
              </a:rPr>
              <a:t> agar masjid </a:t>
            </a:r>
            <a:r>
              <a:rPr lang="en-ID" sz="1200" dirty="0" err="1">
                <a:latin typeface="Aptos" panose="020B0004020202020204" pitchFamily="34" charset="0"/>
              </a:rPr>
              <a:t>menjadi</a:t>
            </a:r>
            <a:r>
              <a:rPr lang="en-ID" sz="1200" dirty="0">
                <a:latin typeface="Aptos" panose="020B0004020202020204" pitchFamily="34" charset="0"/>
              </a:rPr>
              <a:t> </a:t>
            </a:r>
            <a:r>
              <a:rPr lang="en-ID" sz="1200" dirty="0" err="1">
                <a:latin typeface="Aptos" panose="020B0004020202020204" pitchFamily="34" charset="0"/>
              </a:rPr>
              <a:t>tempat</a:t>
            </a:r>
            <a:r>
              <a:rPr lang="en-ID" sz="1200" dirty="0">
                <a:latin typeface="Aptos" panose="020B0004020202020204" pitchFamily="34" charset="0"/>
              </a:rPr>
              <a:t> </a:t>
            </a:r>
            <a:r>
              <a:rPr lang="en-ID" sz="1200" dirty="0" err="1">
                <a:latin typeface="Aptos" panose="020B0004020202020204" pitchFamily="34" charset="0"/>
              </a:rPr>
              <a:t>pembinaan</a:t>
            </a:r>
            <a:r>
              <a:rPr lang="en-ID" sz="1200" dirty="0">
                <a:latin typeface="Aptos" panose="020B0004020202020204" pitchFamily="34" charset="0"/>
              </a:rPr>
              <a:t> </a:t>
            </a:r>
            <a:r>
              <a:rPr lang="en-ID" sz="1200" dirty="0" err="1">
                <a:latin typeface="Aptos" panose="020B0004020202020204" pitchFamily="34" charset="0"/>
              </a:rPr>
              <a:t>rohani</a:t>
            </a:r>
            <a:r>
              <a:rPr lang="en-ID" sz="1200" dirty="0">
                <a:latin typeface="Aptos" panose="020B0004020202020204" pitchFamily="34" charset="0"/>
              </a:rPr>
              <a:t> dan </a:t>
            </a:r>
            <a:r>
              <a:rPr lang="en-ID" sz="1200" dirty="0" err="1">
                <a:latin typeface="Aptos" panose="020B0004020202020204" pitchFamily="34" charset="0"/>
              </a:rPr>
              <a:t>penguat</a:t>
            </a:r>
            <a:r>
              <a:rPr lang="en-ID" sz="1200" dirty="0">
                <a:latin typeface="Aptos" panose="020B0004020202020204" pitchFamily="34" charset="0"/>
              </a:rPr>
              <a:t> </a:t>
            </a:r>
            <a:r>
              <a:rPr lang="en-ID" sz="1200" dirty="0" err="1">
                <a:latin typeface="Aptos" panose="020B0004020202020204" pitchFamily="34" charset="0"/>
              </a:rPr>
              <a:t>nilai</a:t>
            </a:r>
            <a:r>
              <a:rPr lang="en-ID" sz="1200" dirty="0">
                <a:latin typeface="Aptos" panose="020B0004020202020204" pitchFamily="34" charset="0"/>
              </a:rPr>
              <a:t> spiritual di </a:t>
            </a:r>
            <a:r>
              <a:rPr lang="en-ID" sz="1200" dirty="0" err="1">
                <a:latin typeface="Aptos" panose="020B0004020202020204" pitchFamily="34" charset="0"/>
              </a:rPr>
              <a:t>lingkungan</a:t>
            </a:r>
            <a:r>
              <a:rPr lang="en-ID" sz="1200" dirty="0">
                <a:latin typeface="Aptos" panose="020B0004020202020204" pitchFamily="34" charset="0"/>
              </a:rPr>
              <a:t> </a:t>
            </a:r>
            <a:r>
              <a:rPr lang="en-ID" sz="1200" dirty="0" err="1">
                <a:latin typeface="Aptos" panose="020B0004020202020204" pitchFamily="34" charset="0"/>
              </a:rPr>
              <a:t>kerja</a:t>
            </a:r>
            <a:r>
              <a:rPr lang="en-ID" sz="1200" dirty="0">
                <a:latin typeface="Aptos" panose="020B0004020202020204" pitchFamily="34" charset="0"/>
              </a:rPr>
              <a:t>.</a:t>
            </a:r>
            <a:endParaRPr lang="en-US" sz="1200" dirty="0">
              <a:latin typeface="Aptos" panose="020B0004020202020204" pitchFamily="34" charset="0"/>
              <a:sym typeface="Montserrat"/>
            </a:endParaRPr>
          </a:p>
        </p:txBody>
      </p:sp>
      <p:grpSp>
        <p:nvGrpSpPr>
          <p:cNvPr id="36" name="Group 13"/>
          <p:cNvGrpSpPr/>
          <p:nvPr/>
        </p:nvGrpSpPr>
        <p:grpSpPr>
          <a:xfrm>
            <a:off x="520752" y="3708488"/>
            <a:ext cx="617620" cy="392697"/>
            <a:chOff x="0" y="0"/>
            <a:chExt cx="320271" cy="203635"/>
          </a:xfrm>
        </p:grpSpPr>
        <p:sp>
          <p:nvSpPr>
            <p:cNvPr id="37" name="Freeform 14"/>
            <p:cNvSpPr/>
            <p:nvPr/>
          </p:nvSpPr>
          <p:spPr>
            <a:xfrm>
              <a:off x="0" y="0"/>
              <a:ext cx="320271" cy="203635"/>
            </a:xfrm>
            <a:custGeom>
              <a:avLst/>
              <a:gdLst/>
              <a:ahLst/>
              <a:cxnLst/>
              <a:rect l="l" t="t" r="r" b="b"/>
              <a:pathLst>
                <a:path w="320271" h="203635">
                  <a:moveTo>
                    <a:pt x="101818" y="0"/>
                  </a:moveTo>
                  <a:lnTo>
                    <a:pt x="218453" y="0"/>
                  </a:lnTo>
                  <a:cubicBezTo>
                    <a:pt x="245457" y="0"/>
                    <a:pt x="271355" y="10727"/>
                    <a:pt x="290449" y="29822"/>
                  </a:cubicBezTo>
                  <a:cubicBezTo>
                    <a:pt x="309544" y="48916"/>
                    <a:pt x="320271" y="74814"/>
                    <a:pt x="320271" y="101818"/>
                  </a:cubicBezTo>
                  <a:lnTo>
                    <a:pt x="320271" y="101818"/>
                  </a:lnTo>
                  <a:cubicBezTo>
                    <a:pt x="320271" y="128821"/>
                    <a:pt x="309544" y="154719"/>
                    <a:pt x="290449" y="173814"/>
                  </a:cubicBezTo>
                  <a:cubicBezTo>
                    <a:pt x="271355" y="192908"/>
                    <a:pt x="245457" y="203635"/>
                    <a:pt x="218453" y="203635"/>
                  </a:cubicBezTo>
                  <a:lnTo>
                    <a:pt x="101818" y="203635"/>
                  </a:lnTo>
                  <a:cubicBezTo>
                    <a:pt x="74814" y="203635"/>
                    <a:pt x="48916" y="192908"/>
                    <a:pt x="29822" y="173814"/>
                  </a:cubicBezTo>
                  <a:cubicBezTo>
                    <a:pt x="10727" y="154719"/>
                    <a:pt x="0" y="128821"/>
                    <a:pt x="0" y="101818"/>
                  </a:cubicBezTo>
                  <a:lnTo>
                    <a:pt x="0" y="101818"/>
                  </a:lnTo>
                  <a:cubicBezTo>
                    <a:pt x="0" y="74814"/>
                    <a:pt x="10727" y="48916"/>
                    <a:pt x="29822" y="29822"/>
                  </a:cubicBezTo>
                  <a:cubicBezTo>
                    <a:pt x="48916" y="10727"/>
                    <a:pt x="74814" y="0"/>
                    <a:pt x="101818" y="0"/>
                  </a:cubicBezTo>
                  <a:close/>
                </a:path>
              </a:pathLst>
            </a:custGeom>
            <a:solidFill>
              <a:srgbClr val="292B55"/>
            </a:solidFill>
            <a:ln w="38100" cap="rnd">
              <a:solidFill>
                <a:srgbClr val="EBCA3F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ID" sz="18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4</a:t>
              </a:r>
            </a:p>
          </p:txBody>
        </p:sp>
        <p:sp>
          <p:nvSpPr>
            <p:cNvPr id="38" name="TextBox 15"/>
            <p:cNvSpPr txBox="1"/>
            <p:nvPr/>
          </p:nvSpPr>
          <p:spPr>
            <a:xfrm>
              <a:off x="0" y="47625"/>
              <a:ext cx="320271" cy="156010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algn="ctr">
                <a:lnSpc>
                  <a:spcPts val="1270"/>
                </a:lnSpc>
              </a:pPr>
              <a:endParaRPr sz="1800" b="1">
                <a:latin typeface="Aptos" panose="020B00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0973" y="755367"/>
            <a:ext cx="3182902" cy="23418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TextBox 15"/>
          <p:cNvSpPr txBox="1"/>
          <p:nvPr/>
        </p:nvSpPr>
        <p:spPr>
          <a:xfrm>
            <a:off x="5852865" y="3699268"/>
            <a:ext cx="2811009" cy="908028"/>
          </a:xfrm>
          <a:prstGeom prst="rect">
            <a:avLst/>
          </a:prstGeom>
        </p:spPr>
        <p:txBody>
          <a:bodyPr lIns="25801" tIns="25801" rIns="25801" bIns="25801" rtlCol="0" anchor="ctr"/>
          <a:lstStyle/>
          <a:p>
            <a:pPr algn="ctr">
              <a:lnSpc>
                <a:spcPts val="1270"/>
              </a:lnSpc>
            </a:pPr>
            <a:endParaRPr sz="900" b="1">
              <a:latin typeface="Aptos" panose="020B0004020202020204" pitchFamily="34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5070022" y="3223746"/>
            <a:ext cx="4131128" cy="989026"/>
          </a:xfrm>
          <a:prstGeom prst="roundRect">
            <a:avLst/>
          </a:prstGeom>
          <a:solidFill>
            <a:schemeClr val="tx2"/>
          </a:solidFill>
          <a:ln>
            <a:solidFill>
              <a:srgbClr val="FFCC66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000" dirty="0">
                <a:latin typeface="Aptos"/>
              </a:rPr>
              <a:t>Masjid </a:t>
            </a:r>
            <a:r>
              <a:rPr lang="en-ID" sz="1000" b="1" dirty="0">
                <a:latin typeface="Aptos"/>
              </a:rPr>
              <a:t>Baitul </a:t>
            </a:r>
            <a:r>
              <a:rPr lang="en-ID" sz="1000" b="1" dirty="0" err="1">
                <a:latin typeface="Aptos"/>
              </a:rPr>
              <a:t>Muttaqiin</a:t>
            </a:r>
            <a:r>
              <a:rPr lang="en-ID" sz="1000" dirty="0">
                <a:latin typeface="Aptos"/>
              </a:rPr>
              <a:t> </a:t>
            </a:r>
            <a:r>
              <a:rPr lang="en-ID" sz="1000" dirty="0" err="1">
                <a:latin typeface="Aptos"/>
              </a:rPr>
              <a:t>merupakan</a:t>
            </a:r>
            <a:r>
              <a:rPr lang="en-ID" sz="1000" dirty="0">
                <a:latin typeface="Aptos"/>
              </a:rPr>
              <a:t> masjid </a:t>
            </a:r>
            <a:r>
              <a:rPr lang="en-ID" sz="1000" dirty="0" err="1">
                <a:latin typeface="Aptos"/>
              </a:rPr>
              <a:t>kategori</a:t>
            </a:r>
            <a:r>
              <a:rPr lang="en-ID" sz="1000" dirty="0">
                <a:latin typeface="Aptos"/>
              </a:rPr>
              <a:t> </a:t>
            </a:r>
            <a:r>
              <a:rPr lang="en-ID" sz="1000" b="1" dirty="0" err="1">
                <a:latin typeface="Aptos"/>
              </a:rPr>
              <a:t>besar</a:t>
            </a:r>
            <a:r>
              <a:rPr lang="en-ID" sz="1000" dirty="0">
                <a:latin typeface="Aptos"/>
              </a:rPr>
              <a:t> yang </a:t>
            </a:r>
            <a:r>
              <a:rPr lang="en-ID" sz="1000" dirty="0" err="1">
                <a:latin typeface="Aptos"/>
              </a:rPr>
              <a:t>berlokasi</a:t>
            </a:r>
            <a:r>
              <a:rPr lang="en-ID" sz="1000" dirty="0">
                <a:latin typeface="Aptos"/>
              </a:rPr>
              <a:t> di </a:t>
            </a:r>
            <a:r>
              <a:rPr lang="en-ID" sz="1000" b="1" dirty="0">
                <a:latin typeface="Aptos"/>
              </a:rPr>
              <a:t>area </a:t>
            </a:r>
            <a:r>
              <a:rPr lang="en-ID" sz="1000" b="1" dirty="0" err="1">
                <a:latin typeface="Aptos"/>
              </a:rPr>
              <a:t>kantor</a:t>
            </a:r>
            <a:r>
              <a:rPr lang="en-ID" sz="1000" b="1" dirty="0">
                <a:latin typeface="Aptos"/>
              </a:rPr>
              <a:t> </a:t>
            </a:r>
            <a:r>
              <a:rPr lang="en-ID" sz="1000" b="1" dirty="0" err="1">
                <a:latin typeface="Aptos"/>
              </a:rPr>
              <a:t>pusat</a:t>
            </a:r>
            <a:r>
              <a:rPr lang="en-ID" sz="1000" b="1" dirty="0">
                <a:latin typeface="Aptos"/>
              </a:rPr>
              <a:t> PT Komatsu Remanufacturing Asia</a:t>
            </a:r>
            <a:r>
              <a:rPr lang="en-ID" sz="1000" dirty="0">
                <a:latin typeface="Aptos"/>
              </a:rPr>
              <a:t>.</a:t>
            </a:r>
            <a:br>
              <a:rPr lang="en-ID" sz="1000" dirty="0">
                <a:latin typeface="Aptos" panose="020B0004020202020204" pitchFamily="34" charset="0"/>
              </a:rPr>
            </a:br>
            <a:r>
              <a:rPr lang="en-ID" sz="1000" dirty="0">
                <a:latin typeface="Aptos"/>
              </a:rPr>
              <a:t>Masjid </a:t>
            </a:r>
            <a:r>
              <a:rPr lang="en-ID" sz="1000" dirty="0" err="1">
                <a:latin typeface="Aptos"/>
              </a:rPr>
              <a:t>ini</a:t>
            </a:r>
            <a:r>
              <a:rPr lang="en-ID" sz="1000" dirty="0">
                <a:latin typeface="Aptos"/>
              </a:rPr>
              <a:t> </a:t>
            </a:r>
            <a:r>
              <a:rPr lang="en-ID" sz="1000" dirty="0" err="1">
                <a:latin typeface="Aptos"/>
              </a:rPr>
              <a:t>menjadi</a:t>
            </a:r>
            <a:r>
              <a:rPr lang="en-ID" sz="1000" dirty="0">
                <a:latin typeface="Aptos"/>
              </a:rPr>
              <a:t> </a:t>
            </a:r>
            <a:r>
              <a:rPr lang="en-ID" sz="1000" dirty="0" err="1">
                <a:latin typeface="Aptos"/>
              </a:rPr>
              <a:t>pusat</a:t>
            </a:r>
            <a:r>
              <a:rPr lang="en-ID" sz="1000" dirty="0">
                <a:latin typeface="Aptos"/>
              </a:rPr>
              <a:t> </a:t>
            </a:r>
            <a:r>
              <a:rPr lang="en-ID" sz="1000" dirty="0" err="1">
                <a:latin typeface="Aptos"/>
              </a:rPr>
              <a:t>kegiatan</a:t>
            </a:r>
            <a:r>
              <a:rPr lang="en-ID" sz="1000" dirty="0">
                <a:latin typeface="Aptos"/>
              </a:rPr>
              <a:t> ibadah dan </a:t>
            </a:r>
            <a:r>
              <a:rPr lang="en-ID" sz="1000" dirty="0" err="1">
                <a:latin typeface="Aptos"/>
              </a:rPr>
              <a:t>pembinaan</a:t>
            </a:r>
            <a:r>
              <a:rPr lang="en-ID" sz="1000" dirty="0">
                <a:latin typeface="Aptos"/>
              </a:rPr>
              <a:t> spiritual </a:t>
            </a:r>
            <a:r>
              <a:rPr lang="en-ID" sz="1000" dirty="0" err="1">
                <a:latin typeface="Aptos"/>
              </a:rPr>
              <a:t>bagi</a:t>
            </a:r>
            <a:r>
              <a:rPr lang="en-ID" sz="1000" dirty="0">
                <a:latin typeface="Aptos"/>
              </a:rPr>
              <a:t> </a:t>
            </a:r>
            <a:r>
              <a:rPr lang="en-ID" sz="1000" dirty="0" err="1">
                <a:latin typeface="Aptos"/>
              </a:rPr>
              <a:t>seluruh</a:t>
            </a:r>
            <a:r>
              <a:rPr lang="en-ID" sz="1000" dirty="0">
                <a:latin typeface="Aptos"/>
              </a:rPr>
              <a:t> </a:t>
            </a:r>
            <a:r>
              <a:rPr lang="en-ID" sz="1000" dirty="0" err="1">
                <a:latin typeface="Aptos"/>
              </a:rPr>
              <a:t>karyawan</a:t>
            </a:r>
            <a:r>
              <a:rPr lang="en-ID" sz="1000" dirty="0">
                <a:latin typeface="Aptos"/>
              </a:rPr>
              <a:t> KRA, </a:t>
            </a:r>
            <a:r>
              <a:rPr lang="en-ID" sz="1000" dirty="0" err="1">
                <a:latin typeface="Aptos"/>
              </a:rPr>
              <a:t>serta</a:t>
            </a:r>
            <a:r>
              <a:rPr lang="en-ID" sz="1000" dirty="0">
                <a:latin typeface="Aptos"/>
              </a:rPr>
              <a:t> </a:t>
            </a:r>
            <a:r>
              <a:rPr lang="en-ID" sz="1000" dirty="0" err="1">
                <a:latin typeface="Aptos"/>
              </a:rPr>
              <a:t>sarana</a:t>
            </a:r>
            <a:r>
              <a:rPr lang="en-ID" sz="1000" dirty="0">
                <a:latin typeface="Aptos"/>
              </a:rPr>
              <a:t> </a:t>
            </a:r>
            <a:r>
              <a:rPr lang="en-ID" sz="1000" dirty="0" err="1">
                <a:latin typeface="Aptos"/>
              </a:rPr>
              <a:t>untuk</a:t>
            </a:r>
            <a:r>
              <a:rPr lang="en-ID" sz="1000" dirty="0">
                <a:latin typeface="Aptos"/>
              </a:rPr>
              <a:t> </a:t>
            </a:r>
            <a:r>
              <a:rPr lang="en-ID" sz="1000" dirty="0" err="1">
                <a:latin typeface="Aptos"/>
              </a:rPr>
              <a:t>mempererat</a:t>
            </a:r>
            <a:r>
              <a:rPr lang="en-ID" sz="1000" dirty="0">
                <a:latin typeface="Aptos"/>
              </a:rPr>
              <a:t> </a:t>
            </a:r>
            <a:r>
              <a:rPr lang="en-ID" sz="1000" dirty="0" err="1">
                <a:latin typeface="Aptos"/>
              </a:rPr>
              <a:t>kebersamaan</a:t>
            </a:r>
            <a:r>
              <a:rPr lang="en-ID" sz="1000" dirty="0">
                <a:latin typeface="Aptos"/>
              </a:rPr>
              <a:t> dan </a:t>
            </a:r>
            <a:r>
              <a:rPr lang="en-ID" sz="1000" dirty="0" err="1">
                <a:latin typeface="Aptos"/>
              </a:rPr>
              <a:t>meningkatkan</a:t>
            </a:r>
            <a:r>
              <a:rPr lang="en-ID" sz="1000" dirty="0">
                <a:latin typeface="Aptos"/>
              </a:rPr>
              <a:t> </a:t>
            </a:r>
            <a:r>
              <a:rPr lang="en-ID" sz="1000" dirty="0" err="1">
                <a:latin typeface="Aptos"/>
              </a:rPr>
              <a:t>nilai-nilai</a:t>
            </a:r>
            <a:r>
              <a:rPr lang="en-ID" sz="1000" dirty="0">
                <a:latin typeface="Aptos"/>
              </a:rPr>
              <a:t> </a:t>
            </a:r>
            <a:r>
              <a:rPr lang="en-ID" sz="1000" dirty="0" err="1">
                <a:latin typeface="Aptos"/>
              </a:rPr>
              <a:t>religius</a:t>
            </a:r>
            <a:r>
              <a:rPr lang="en-ID" sz="1000" dirty="0">
                <a:latin typeface="Aptos"/>
              </a:rPr>
              <a:t> di </a:t>
            </a:r>
            <a:r>
              <a:rPr lang="en-ID" sz="1000" dirty="0" err="1">
                <a:latin typeface="Aptos"/>
              </a:rPr>
              <a:t>lingkungan</a:t>
            </a:r>
            <a:r>
              <a:rPr lang="en-ID" sz="1000" dirty="0">
                <a:latin typeface="Aptos"/>
              </a:rPr>
              <a:t> </a:t>
            </a:r>
            <a:r>
              <a:rPr lang="en-ID" sz="1000" dirty="0" err="1">
                <a:latin typeface="Aptos"/>
              </a:rPr>
              <a:t>kerja</a:t>
            </a:r>
            <a:r>
              <a:rPr lang="en-ID" sz="1000" dirty="0">
                <a:latin typeface="Aptos"/>
              </a:rPr>
              <a:t>.</a:t>
            </a:r>
            <a:endParaRPr lang="en-US" sz="900" dirty="0">
              <a:latin typeface="Apto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-14990" y="3937490"/>
            <a:ext cx="2437090" cy="1328214"/>
          </a:xfrm>
          <a:custGeom>
            <a:avLst/>
            <a:gdLst/>
            <a:ahLst/>
            <a:cxnLst/>
            <a:rect l="l" t="t" r="r" b="b"/>
            <a:pathLst>
              <a:path w="4798372" h="2615113">
                <a:moveTo>
                  <a:pt x="0" y="0"/>
                </a:moveTo>
                <a:lnTo>
                  <a:pt x="4798372" y="0"/>
                </a:lnTo>
                <a:lnTo>
                  <a:pt x="4798372" y="2615113"/>
                </a:lnTo>
                <a:lnTo>
                  <a:pt x="0" y="26151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D" sz="465"/>
          </a:p>
        </p:txBody>
      </p:sp>
      <p:sp>
        <p:nvSpPr>
          <p:cNvPr id="15" name="TextBox 19"/>
          <p:cNvSpPr txBox="1"/>
          <p:nvPr/>
        </p:nvSpPr>
        <p:spPr>
          <a:xfrm>
            <a:off x="1304301" y="190775"/>
            <a:ext cx="8413892" cy="260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2030"/>
              </a:lnSpc>
              <a:defRPr sz="1600" b="1">
                <a:solidFill>
                  <a:srgbClr val="2A2A2A"/>
                </a:solidFill>
                <a:latin typeface="+mj-lt"/>
                <a:ea typeface="Berkshire Swash" panose="02000505000000020003"/>
                <a:cs typeface="Berkshire Swash" panose="02000505000000020003"/>
              </a:defRPr>
            </a:lvl1pPr>
          </a:lstStyle>
          <a:p>
            <a:r>
              <a:rPr lang="en-US" sz="2000" b="0" dirty="0">
                <a:latin typeface="Berkshire Swash" panose="02000505000000020003" charset="0"/>
              </a:rPr>
              <a:t>Pilar 1: </a:t>
            </a:r>
            <a:r>
              <a:rPr lang="en-US" sz="2000" b="0" dirty="0" err="1">
                <a:latin typeface="Berkshire Swash" panose="02000505000000020003" charset="0"/>
              </a:rPr>
              <a:t>Hubungan</a:t>
            </a:r>
            <a:r>
              <a:rPr lang="en-US" sz="2000" b="0" dirty="0">
                <a:latin typeface="Berkshire Swash" panose="02000505000000020003" charset="0"/>
              </a:rPr>
              <a:t> DKM </a:t>
            </a:r>
            <a:r>
              <a:rPr lang="en-US" sz="2000" b="0" dirty="0" err="1">
                <a:latin typeface="Berkshire Swash" panose="02000505000000020003" charset="0"/>
              </a:rPr>
              <a:t>dengan</a:t>
            </a:r>
            <a:r>
              <a:rPr lang="en-US" sz="2000" b="0" dirty="0">
                <a:latin typeface="Berkshire Swash" panose="02000505000000020003" charset="0"/>
              </a:rPr>
              <a:t> Yayasan Amaliah Astra​</a:t>
            </a:r>
            <a:endParaRPr lang="en-US" sz="2000" b="0" dirty="0">
              <a:latin typeface="Berkshire Swash" panose="02000505000000020003" charset="0"/>
              <a:sym typeface="Berkshire Swash" panose="0200050500000002000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2151" y="1152323"/>
            <a:ext cx="598112" cy="23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30"/>
              </a:lnSpc>
            </a:pPr>
            <a:r>
              <a:rPr lang="en-US" sz="1830">
                <a:solidFill>
                  <a:srgbClr val="FFFDF3"/>
                </a:solidFill>
                <a:latin typeface="Berkshire Swash" panose="02000505000000020003"/>
                <a:ea typeface="Berkshire Swash" panose="02000505000000020003"/>
                <a:cs typeface="Berkshire Swash" panose="02000505000000020003"/>
                <a:sym typeface="Berkshire Swash" panose="02000505000000020003"/>
              </a:rPr>
              <a:t>01.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47095" y="751828"/>
            <a:ext cx="3125171" cy="237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1830"/>
              </a:lnSpc>
              <a:defRPr sz="1600" b="1">
                <a:solidFill>
                  <a:srgbClr val="2A2A2A"/>
                </a:solidFill>
                <a:latin typeface="+mj-lt"/>
                <a:ea typeface="Berkshire Swash" panose="02000505000000020003"/>
                <a:cs typeface="Berkshire Swash" panose="02000505000000020003"/>
              </a:defRPr>
            </a:lvl1pPr>
          </a:lstStyle>
          <a:p>
            <a:r>
              <a:rPr lang="en-US" sz="1800" dirty="0">
                <a:latin typeface="Aptos" panose="020B0004020202020204" pitchFamily="34" charset="0"/>
                <a:sym typeface="Berkshire Swash" panose="02000505000000020003"/>
              </a:rPr>
              <a:t>Divisi </a:t>
            </a:r>
            <a:r>
              <a:rPr lang="en-US" sz="1800" dirty="0" err="1">
                <a:latin typeface="Aptos" panose="020B0004020202020204" pitchFamily="34" charset="0"/>
                <a:sym typeface="Berkshire Swash" panose="02000505000000020003"/>
              </a:rPr>
              <a:t>Religi</a:t>
            </a:r>
            <a:endParaRPr lang="en-US" sz="1800" dirty="0">
              <a:latin typeface="Aptos" panose="020B0004020202020204" pitchFamily="34" charset="0"/>
              <a:sym typeface="Berkshire Swash" panose="02000505000000020003"/>
            </a:endParaRPr>
          </a:p>
        </p:txBody>
      </p:sp>
      <p:sp>
        <p:nvSpPr>
          <p:cNvPr id="23" name="TextBox 24"/>
          <p:cNvSpPr txBox="1"/>
          <p:nvPr/>
        </p:nvSpPr>
        <p:spPr>
          <a:xfrm>
            <a:off x="483764" y="1113590"/>
            <a:ext cx="387667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100" b="1" dirty="0">
                <a:solidFill>
                  <a:srgbClr val="0C1703"/>
                </a:solidFill>
                <a:latin typeface="Aptos" panose="020B0004020202020204" pitchFamily="34" charset="0"/>
                <a:ea typeface="Calibri" panose="020F0502020204030204"/>
                <a:cs typeface="Sukar Bold"/>
                <a:sym typeface="Wingdings" panose="05000000000000000000"/>
              </a:rPr>
              <a:t>1. 1. 1 </a:t>
            </a:r>
            <a:r>
              <a:rPr lang="en-US" sz="1100" b="1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Amaliah</a:t>
            </a:r>
            <a:r>
              <a:rPr lang="en-US" sz="11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 Astra Awards :</a:t>
            </a:r>
            <a:endParaRPr lang="en-US" sz="1100" b="1" dirty="0">
              <a:latin typeface="Aptos" panose="020B0004020202020204" pitchFamily="34" charset="0"/>
              <a:ea typeface="Calibri" panose="020F0502020204030204"/>
              <a:cs typeface="Calibri" panose="020F0502020204030204"/>
            </a:endParaRPr>
          </a:p>
          <a:p>
            <a:r>
              <a:rPr lang="en-US" sz="1100" dirty="0" err="1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Sebagai</a:t>
            </a:r>
            <a:r>
              <a:rPr lang="en-US" sz="11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Juara</a:t>
            </a:r>
            <a:r>
              <a:rPr lang="en-US" sz="11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 3 </a:t>
            </a:r>
            <a:r>
              <a:rPr lang="en-US" sz="1100" dirty="0" err="1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Kategori</a:t>
            </a:r>
            <a:r>
              <a:rPr lang="en-US" sz="11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 Masjid Besar Amaliah Astra  Award 2024</a:t>
            </a:r>
            <a:endParaRPr lang="en-US" sz="1100" dirty="0">
              <a:latin typeface="Aptos" panose="020B0004020202020204" pitchFamily="34" charset="0"/>
            </a:endParaRPr>
          </a:p>
          <a:p>
            <a:r>
              <a:rPr lang="en-US" sz="1100" b="1" dirty="0">
                <a:solidFill>
                  <a:srgbClr val="0C1703"/>
                </a:solidFill>
                <a:latin typeface="Aptos" panose="020B0004020202020204" pitchFamily="34" charset="0"/>
                <a:ea typeface="Calibri" panose="020F0502020204030204"/>
                <a:cs typeface="Sukar Bold"/>
                <a:sym typeface="Wingdings" panose="05000000000000000000"/>
              </a:rPr>
              <a:t>1. 1. 2 </a:t>
            </a:r>
            <a:r>
              <a:rPr lang="en-US" sz="11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Workshop/Seminar/Disksusi/</a:t>
            </a:r>
            <a:r>
              <a:rPr lang="en-US" sz="1100" b="1" dirty="0" err="1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Pelatihan</a:t>
            </a:r>
            <a:r>
              <a:rPr lang="en-US" sz="11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 Masjid Astra :  </a:t>
            </a:r>
          </a:p>
          <a:p>
            <a:r>
              <a:rPr lang="en-US" sz="11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    1. Training online </a:t>
            </a:r>
            <a:r>
              <a:rPr lang="en-US" sz="1100" dirty="0" err="1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aplikasi</a:t>
            </a:r>
            <a:r>
              <a:rPr lang="en-US" sz="11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 </a:t>
            </a:r>
            <a:r>
              <a:rPr lang="en-US" sz="1100" dirty="0" err="1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Keuangan</a:t>
            </a:r>
            <a:r>
              <a:rPr lang="en-US" sz="1100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 Masjid Astra 2024</a:t>
            </a:r>
            <a:endParaRPr lang="en-US" sz="1100" dirty="0">
              <a:latin typeface="Aptos" panose="020B0004020202020204" pitchFamily="34" charset="0"/>
              <a:ea typeface="Calibri" panose="020F0502020204030204"/>
              <a:cs typeface="Calibri" panose="020F0502020204030204"/>
            </a:endParaRPr>
          </a:p>
          <a:p>
            <a:r>
              <a:rPr lang="en-US" sz="1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    2. </a:t>
            </a:r>
            <a:r>
              <a:rPr lang="en-US" sz="1100" dirty="0" err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Peserta</a:t>
            </a:r>
            <a:r>
              <a:rPr lang="en-US" sz="1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lomba</a:t>
            </a:r>
            <a:r>
              <a:rPr lang="en-US" sz="1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 AGI 15</a:t>
            </a:r>
          </a:p>
          <a:p>
            <a:r>
              <a:rPr lang="en-US" sz="1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    3. </a:t>
            </a:r>
            <a:r>
              <a:rPr lang="en-US" sz="1100" dirty="0" err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Halalbihalal</a:t>
            </a:r>
            <a:r>
              <a:rPr lang="en-US" sz="1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Grup</a:t>
            </a:r>
            <a:r>
              <a:rPr lang="en-US" sz="1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 Astra 2024</a:t>
            </a:r>
          </a:p>
          <a:p>
            <a:r>
              <a:rPr lang="en-US" sz="1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    4. </a:t>
            </a:r>
            <a:r>
              <a:rPr lang="en-US" sz="1100" dirty="0" err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Juara</a:t>
            </a:r>
            <a:r>
              <a:rPr lang="en-US" sz="1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 Lomba AGI-15</a:t>
            </a:r>
          </a:p>
        </p:txBody>
      </p:sp>
      <p:pic>
        <p:nvPicPr>
          <p:cNvPr id="24" name="Picture 23" descr="A group of people sitting in a room&#10;&#10;AI-generated content may be incorrect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586" y="2597968"/>
            <a:ext cx="1808146" cy="1167675"/>
          </a:xfrm>
          <a:prstGeom prst="rect">
            <a:avLst/>
          </a:prstGeom>
          <a:ln w="12700">
            <a:solidFill>
              <a:srgbClr val="00B0F0"/>
            </a:solidFill>
          </a:ln>
        </p:spPr>
      </p:pic>
      <p:pic>
        <p:nvPicPr>
          <p:cNvPr id="25" name="Picture 24" descr="A group of people holding signs&#10;&#10;AI-generated content may be incorrect.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94" y="3840760"/>
            <a:ext cx="1814417" cy="1182099"/>
          </a:xfrm>
          <a:prstGeom prst="rect">
            <a:avLst/>
          </a:prstGeom>
          <a:ln w="12700">
            <a:solidFill>
              <a:srgbClr val="00B0F0"/>
            </a:solidFill>
          </a:ln>
        </p:spPr>
      </p:pic>
      <p:pic>
        <p:nvPicPr>
          <p:cNvPr id="26" name="Picture 25" descr="A group of people sitting at tables with laptops&#10;&#10;AI-generated content may be incorrect.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0234" y="2595531"/>
            <a:ext cx="1808146" cy="1167674"/>
          </a:xfrm>
          <a:prstGeom prst="rect">
            <a:avLst/>
          </a:prstGeom>
          <a:ln w="12700">
            <a:solidFill>
              <a:srgbClr val="00B0F0"/>
            </a:solidFill>
          </a:ln>
        </p:spPr>
      </p:pic>
      <p:pic>
        <p:nvPicPr>
          <p:cNvPr id="27" name="Picture 26" descr="A person holding a plaque and a person holding a plaque&#10;&#10;AI-generated content may be incorrect.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9778" y="3849100"/>
            <a:ext cx="1808146" cy="1178921"/>
          </a:xfrm>
          <a:prstGeom prst="rect">
            <a:avLst/>
          </a:prstGeom>
          <a:ln w="12700">
            <a:solidFill>
              <a:srgbClr val="00B0F0"/>
            </a:solidFill>
          </a:ln>
        </p:spPr>
      </p:pic>
      <p:sp>
        <p:nvSpPr>
          <p:cNvPr id="11" name="TextBox 24"/>
          <p:cNvSpPr txBox="1"/>
          <p:nvPr/>
        </p:nvSpPr>
        <p:spPr>
          <a:xfrm>
            <a:off x="4717322" y="1116880"/>
            <a:ext cx="3931642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100" b="1" dirty="0">
                <a:solidFill>
                  <a:srgbClr val="0C1703"/>
                </a:solidFill>
                <a:latin typeface="Aptos" panose="020B0004020202020204" pitchFamily="34" charset="0"/>
                <a:ea typeface="Calibri" panose="020F0502020204030204"/>
                <a:cs typeface="Sukar Bold"/>
                <a:sym typeface="Wingdings" panose="05000000000000000000"/>
              </a:rPr>
              <a:t>1. 1. 3 </a:t>
            </a:r>
            <a:r>
              <a:rPr lang="en-US" sz="1100" b="1" dirty="0">
                <a:latin typeface="Aptos" panose="020B0004020202020204" pitchFamily="34" charset="0"/>
              </a:rPr>
              <a:t>Astra Gema Islami</a:t>
            </a:r>
            <a:r>
              <a:rPr lang="en-US" sz="11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</a:rPr>
              <a:t>:</a:t>
            </a:r>
            <a:endParaRPr lang="en-US" sz="1100" b="1" dirty="0">
              <a:latin typeface="Aptos" panose="020B0004020202020204" pitchFamily="34" charset="0"/>
              <a:ea typeface="Calibri" panose="020F0502020204030204"/>
              <a:cs typeface="Calibri" panose="020F0502020204030204"/>
            </a:endParaRPr>
          </a:p>
          <a:p>
            <a:r>
              <a:rPr lang="en-US" sz="1100" dirty="0" err="1"/>
              <a:t>Partisipasi</a:t>
            </a:r>
            <a:r>
              <a:rPr lang="en-US" sz="1100" dirty="0"/>
              <a:t> DKM </a:t>
            </a:r>
            <a:r>
              <a:rPr lang="en-US" sz="1100" dirty="0" err="1"/>
              <a:t>Biatul</a:t>
            </a:r>
            <a:r>
              <a:rPr lang="en-US" sz="1100" dirty="0"/>
              <a:t> </a:t>
            </a:r>
            <a:r>
              <a:rPr lang="en-US" sz="1100" dirty="0" err="1"/>
              <a:t>Muttaqiin</a:t>
            </a:r>
            <a:r>
              <a:rPr lang="en-US" sz="1100" dirty="0"/>
              <a:t> </a:t>
            </a:r>
            <a:r>
              <a:rPr lang="en-US" sz="1100" dirty="0" err="1"/>
              <a:t>dalam</a:t>
            </a:r>
            <a:r>
              <a:rPr lang="en-US" sz="1100" dirty="0"/>
              <a:t> event AGI 15</a:t>
            </a:r>
            <a:endParaRPr lang="en-ID" sz="1100" dirty="0"/>
          </a:p>
        </p:txBody>
      </p:sp>
      <p:pic>
        <p:nvPicPr>
          <p:cNvPr id="12" name="Picture 11" descr="A screenshot of a phone&#10;&#10;AI-generated content may be incorrect.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3560" y="1526237"/>
            <a:ext cx="1223407" cy="1802828"/>
          </a:xfrm>
          <a:prstGeom prst="rect">
            <a:avLst/>
          </a:prstGeom>
          <a:ln w="9525">
            <a:solidFill>
              <a:srgbClr val="00B0F0"/>
            </a:solidFill>
          </a:ln>
        </p:spPr>
      </p:pic>
      <p:pic>
        <p:nvPicPr>
          <p:cNvPr id="39" name="Picture 38" descr="A screenshot of a computer&#10;&#10;AI-generated content may be incorrect.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2660" y="1520190"/>
            <a:ext cx="1922145" cy="1271905"/>
          </a:xfrm>
          <a:prstGeom prst="rect">
            <a:avLst/>
          </a:prstGeom>
          <a:ln w="9525">
            <a:solidFill>
              <a:srgbClr val="00B0F0"/>
            </a:solidFill>
          </a:ln>
        </p:spPr>
      </p:pic>
      <p:sp>
        <p:nvSpPr>
          <p:cNvPr id="40" name="TextBox 39"/>
          <p:cNvSpPr txBox="1"/>
          <p:nvPr/>
        </p:nvSpPr>
        <p:spPr>
          <a:xfrm>
            <a:off x="4713559" y="3367959"/>
            <a:ext cx="1223407" cy="153888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100"/>
              </a:spcBef>
            </a:pPr>
            <a:r>
              <a:rPr lang="en-US" sz="1000" b="1" dirty="0">
                <a:solidFill>
                  <a:schemeClr val="bg1"/>
                </a:solidFill>
                <a:ea typeface="+mn-lt"/>
                <a:cs typeface="+mn-lt"/>
                <a:sym typeface="Berkshire Swash" panose="02000505000000020003"/>
              </a:rPr>
              <a:t>Go </a:t>
            </a:r>
            <a:r>
              <a:rPr lang="en-US" sz="1000" b="1" dirty="0" err="1">
                <a:solidFill>
                  <a:schemeClr val="bg1"/>
                </a:solidFill>
                <a:ea typeface="+mn-lt"/>
                <a:cs typeface="+mn-lt"/>
                <a:sym typeface="Berkshire Swash" panose="02000505000000020003"/>
              </a:rPr>
              <a:t>Tadarus</a:t>
            </a:r>
            <a:r>
              <a:rPr lang="en-US" sz="1000" b="1" dirty="0">
                <a:solidFill>
                  <a:schemeClr val="bg1"/>
                </a:solidFill>
                <a:ea typeface="+mn-lt"/>
                <a:cs typeface="+mn-lt"/>
                <a:sym typeface="Berkshire Swash" panose="02000505000000020003"/>
              </a:rPr>
              <a:t> AGI 15</a:t>
            </a:r>
            <a:endParaRPr lang="en-US" sz="1000" b="1" dirty="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308850" y="2849880"/>
            <a:ext cx="1886585" cy="320601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spcBef>
                <a:spcPts val="100"/>
              </a:spcBef>
              <a:defRPr sz="900" b="1">
                <a:solidFill>
                  <a:schemeClr val="bg1"/>
                </a:solidFill>
                <a:ea typeface="+mn-lt"/>
                <a:cs typeface="+mn-lt"/>
              </a:defRPr>
            </a:lvl1pPr>
          </a:lstStyle>
          <a:p>
            <a:r>
              <a:rPr lang="en-US" sz="1000" dirty="0">
                <a:sym typeface="Berkshire Swash" panose="02000505000000020003"/>
              </a:rPr>
              <a:t>Go Walking’s AGI 15 </a:t>
            </a:r>
          </a:p>
          <a:p>
            <a:r>
              <a:rPr lang="en-US" sz="1000" dirty="0">
                <a:sym typeface="Berkshire Swash" panose="02000505000000020003"/>
              </a:rPr>
              <a:t>(</a:t>
            </a:r>
            <a:r>
              <a:rPr lang="en-US" sz="1000" dirty="0" err="1">
                <a:sym typeface="Berkshire Swash" panose="02000505000000020003"/>
              </a:rPr>
              <a:t>Peringkat</a:t>
            </a:r>
            <a:r>
              <a:rPr lang="en-US" sz="1000" dirty="0">
                <a:sym typeface="Berkshire Swash" panose="02000505000000020003"/>
              </a:rPr>
              <a:t> 3,39,57 )</a:t>
            </a:r>
            <a:endParaRPr lang="en-US" sz="1000" dirty="0"/>
          </a:p>
        </p:txBody>
      </p:sp>
      <p:pic>
        <p:nvPicPr>
          <p:cNvPr id="44" name="Picture 43" descr="A paper with text and numbers&#10;&#10;AI-generated content may be incorrect.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7588" y="1519321"/>
            <a:ext cx="1223406" cy="1809744"/>
          </a:xfrm>
          <a:prstGeom prst="rect">
            <a:avLst/>
          </a:prstGeom>
          <a:ln w="9525">
            <a:solidFill>
              <a:srgbClr val="00B0F0"/>
            </a:solidFill>
          </a:ln>
        </p:spPr>
      </p:pic>
      <p:sp>
        <p:nvSpPr>
          <p:cNvPr id="45" name="TextBox 44"/>
          <p:cNvSpPr txBox="1"/>
          <p:nvPr/>
        </p:nvSpPr>
        <p:spPr>
          <a:xfrm>
            <a:off x="6045362" y="3375110"/>
            <a:ext cx="1188619" cy="153888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spcBef>
                <a:spcPts val="100"/>
              </a:spcBef>
              <a:defRPr sz="900" b="1">
                <a:solidFill>
                  <a:schemeClr val="bg1"/>
                </a:solidFill>
                <a:ea typeface="+mn-lt"/>
                <a:cs typeface="+mn-lt"/>
              </a:defRPr>
            </a:lvl1pPr>
          </a:lstStyle>
          <a:p>
            <a:r>
              <a:rPr lang="en-US" sz="1000" dirty="0">
                <a:sym typeface="Berkshire Swash" panose="02000505000000020003"/>
              </a:rPr>
              <a:t>E-sport Cup  AGI 15</a:t>
            </a:r>
            <a:endParaRPr lang="en-US" sz="1000" dirty="0"/>
          </a:p>
        </p:txBody>
      </p:sp>
      <p:pic>
        <p:nvPicPr>
          <p:cNvPr id="46" name="Picture 45" descr="A group of people sitting at tables with laptops&#10;&#10;AI-generated content may be incorrect.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264" y="3590266"/>
            <a:ext cx="1576002" cy="1395585"/>
          </a:xfrm>
          <a:prstGeom prst="rect">
            <a:avLst/>
          </a:prstGeom>
          <a:ln w="9525">
            <a:solidFill>
              <a:srgbClr val="00B0F0"/>
            </a:solidFill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3736" y="3592726"/>
            <a:ext cx="2099716" cy="1407219"/>
          </a:xfrm>
          <a:prstGeom prst="rect">
            <a:avLst/>
          </a:prstGeom>
          <a:ln w="9525">
            <a:solidFill>
              <a:srgbClr val="00B0F0"/>
            </a:solidFill>
          </a:ln>
        </p:spPr>
      </p:pic>
      <p:sp>
        <p:nvSpPr>
          <p:cNvPr id="48" name="Arrow: Chevron 47"/>
          <p:cNvSpPr/>
          <p:nvPr/>
        </p:nvSpPr>
        <p:spPr>
          <a:xfrm>
            <a:off x="6168384" y="4206235"/>
            <a:ext cx="506332" cy="284837"/>
          </a:xfrm>
          <a:prstGeom prst="chevron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13559" y="5049574"/>
            <a:ext cx="3786973" cy="153888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spcBef>
                <a:spcPts val="100"/>
              </a:spcBef>
              <a:defRPr sz="900" b="1">
                <a:solidFill>
                  <a:schemeClr val="bg1"/>
                </a:solidFill>
                <a:ea typeface="+mn-lt"/>
                <a:cs typeface="+mn-lt"/>
              </a:defRPr>
            </a:lvl1pPr>
          </a:lstStyle>
          <a:p>
            <a:r>
              <a:rPr lang="en-US" sz="1000" dirty="0">
                <a:sym typeface="Berkshire Swash" panose="02000505000000020003"/>
              </a:rPr>
              <a:t>Cerdas </a:t>
            </a:r>
            <a:r>
              <a:rPr lang="en-US" sz="1000" dirty="0" err="1">
                <a:sym typeface="Berkshire Swash" panose="02000505000000020003"/>
              </a:rPr>
              <a:t>Cermat</a:t>
            </a:r>
            <a:r>
              <a:rPr lang="en-US" sz="1000" dirty="0">
                <a:sym typeface="Berkshire Swash" panose="02000505000000020003"/>
              </a:rPr>
              <a:t> Online AGI 15 (</a:t>
            </a:r>
            <a:r>
              <a:rPr lang="en-US" sz="1000" dirty="0" err="1">
                <a:sym typeface="Berkshire Swash" panose="02000505000000020003"/>
              </a:rPr>
              <a:t>Peringkat</a:t>
            </a:r>
            <a:r>
              <a:rPr lang="en-US" sz="1000" dirty="0">
                <a:sym typeface="Berkshire Swash" panose="02000505000000020003"/>
              </a:rPr>
              <a:t> 5,10,19 )</a:t>
            </a:r>
            <a:endParaRPr lang="en-US" sz="1000" dirty="0"/>
          </a:p>
        </p:txBody>
      </p:sp>
      <p:grpSp>
        <p:nvGrpSpPr>
          <p:cNvPr id="32" name="Group 3"/>
          <p:cNvGrpSpPr/>
          <p:nvPr/>
        </p:nvGrpSpPr>
        <p:grpSpPr>
          <a:xfrm>
            <a:off x="415783" y="664351"/>
            <a:ext cx="617620" cy="392697"/>
            <a:chOff x="0" y="0"/>
            <a:chExt cx="320271" cy="203635"/>
          </a:xfrm>
        </p:grpSpPr>
        <p:sp>
          <p:nvSpPr>
            <p:cNvPr id="33" name="Freeform 4"/>
            <p:cNvSpPr/>
            <p:nvPr/>
          </p:nvSpPr>
          <p:spPr>
            <a:xfrm>
              <a:off x="0" y="0"/>
              <a:ext cx="320271" cy="203635"/>
            </a:xfrm>
            <a:custGeom>
              <a:avLst/>
              <a:gdLst/>
              <a:ahLst/>
              <a:cxnLst/>
              <a:rect l="l" t="t" r="r" b="b"/>
              <a:pathLst>
                <a:path w="320271" h="203635">
                  <a:moveTo>
                    <a:pt x="101818" y="0"/>
                  </a:moveTo>
                  <a:lnTo>
                    <a:pt x="218453" y="0"/>
                  </a:lnTo>
                  <a:cubicBezTo>
                    <a:pt x="245457" y="0"/>
                    <a:pt x="271355" y="10727"/>
                    <a:pt x="290449" y="29822"/>
                  </a:cubicBezTo>
                  <a:cubicBezTo>
                    <a:pt x="309544" y="48916"/>
                    <a:pt x="320271" y="74814"/>
                    <a:pt x="320271" y="101818"/>
                  </a:cubicBezTo>
                  <a:lnTo>
                    <a:pt x="320271" y="101818"/>
                  </a:lnTo>
                  <a:cubicBezTo>
                    <a:pt x="320271" y="128821"/>
                    <a:pt x="309544" y="154719"/>
                    <a:pt x="290449" y="173814"/>
                  </a:cubicBezTo>
                  <a:cubicBezTo>
                    <a:pt x="271355" y="192908"/>
                    <a:pt x="245457" y="203635"/>
                    <a:pt x="218453" y="203635"/>
                  </a:cubicBezTo>
                  <a:lnTo>
                    <a:pt x="101818" y="203635"/>
                  </a:lnTo>
                  <a:cubicBezTo>
                    <a:pt x="74814" y="203635"/>
                    <a:pt x="48916" y="192908"/>
                    <a:pt x="29822" y="173814"/>
                  </a:cubicBezTo>
                  <a:cubicBezTo>
                    <a:pt x="10727" y="154719"/>
                    <a:pt x="0" y="128821"/>
                    <a:pt x="0" y="101818"/>
                  </a:cubicBezTo>
                  <a:lnTo>
                    <a:pt x="0" y="101818"/>
                  </a:lnTo>
                  <a:cubicBezTo>
                    <a:pt x="0" y="74814"/>
                    <a:pt x="10727" y="48916"/>
                    <a:pt x="29822" y="29822"/>
                  </a:cubicBezTo>
                  <a:cubicBezTo>
                    <a:pt x="48916" y="10727"/>
                    <a:pt x="74814" y="0"/>
                    <a:pt x="101818" y="0"/>
                  </a:cubicBezTo>
                  <a:close/>
                </a:path>
              </a:pathLst>
            </a:custGeom>
            <a:solidFill>
              <a:srgbClr val="292B55"/>
            </a:solidFill>
            <a:ln w="38100" cap="rnd">
              <a:solidFill>
                <a:srgbClr val="EBCA3F"/>
              </a:solidFill>
              <a:prstDash val="solid"/>
              <a:round/>
            </a:ln>
          </p:spPr>
          <p:txBody>
            <a:bodyPr lIns="91440" tIns="45720" rIns="91440" bIns="45720" numCol="1" anchor="ctr"/>
            <a:lstStyle/>
            <a:p>
              <a:pPr algn="ctr"/>
              <a:r>
                <a:rPr lang="en-ID" sz="16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1.1</a:t>
              </a:r>
            </a:p>
          </p:txBody>
        </p:sp>
        <p:sp>
          <p:nvSpPr>
            <p:cNvPr id="34" name="TextBox 5"/>
            <p:cNvSpPr txBox="1"/>
            <p:nvPr/>
          </p:nvSpPr>
          <p:spPr>
            <a:xfrm>
              <a:off x="0" y="47625"/>
              <a:ext cx="320271" cy="156010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algn="ctr">
                <a:lnSpc>
                  <a:spcPts val="1270"/>
                </a:lnSpc>
              </a:pPr>
              <a:endParaRPr sz="400" b="1">
                <a:latin typeface="Aptos" panose="020B0004020202020204" pitchFamily="34" charset="0"/>
              </a:endParaRPr>
            </a:p>
          </p:txBody>
        </p:sp>
      </p:grpSp>
      <p:sp>
        <p:nvSpPr>
          <p:cNvPr id="35" name="TextBox 22"/>
          <p:cNvSpPr txBox="1"/>
          <p:nvPr/>
        </p:nvSpPr>
        <p:spPr>
          <a:xfrm>
            <a:off x="4724264" y="2538636"/>
            <a:ext cx="1161269" cy="2137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1830"/>
              </a:lnSpc>
              <a:defRPr sz="1600" b="1">
                <a:solidFill>
                  <a:srgbClr val="2A2A2A"/>
                </a:solidFill>
                <a:latin typeface="+mj-lt"/>
                <a:ea typeface="Berkshire Swash" panose="02000505000000020003"/>
                <a:cs typeface="Berkshire Swash" panose="02000505000000020003"/>
              </a:defRPr>
            </a:lvl1pPr>
          </a:lstStyle>
          <a:p>
            <a:pPr algn="ctr"/>
            <a:r>
              <a:rPr lang="en-US" sz="1200" dirty="0">
                <a:highlight>
                  <a:srgbClr val="FFFF00"/>
                </a:highlight>
                <a:sym typeface="Berkshire Swash" panose="02000505000000020003"/>
              </a:rPr>
              <a:t>KRA : 1200 </a:t>
            </a:r>
            <a:r>
              <a:rPr lang="en-US" sz="1200" dirty="0" err="1">
                <a:highlight>
                  <a:srgbClr val="FFFF00"/>
                </a:highlight>
                <a:sym typeface="Berkshire Swash" panose="02000505000000020003"/>
              </a:rPr>
              <a:t>Juz</a:t>
            </a:r>
            <a:endParaRPr lang="en-US" sz="1200" dirty="0">
              <a:highlight>
                <a:srgbClr val="FFFF00"/>
              </a:highlight>
              <a:sym typeface="Berkshire Swash" panose="02000505000000020003"/>
            </a:endParaRPr>
          </a:p>
        </p:txBody>
      </p:sp>
      <p:grpSp>
        <p:nvGrpSpPr>
          <p:cNvPr id="3" name="Group 10">
            <a:extLst>
              <a:ext uri="{FF2B5EF4-FFF2-40B4-BE49-F238E27FC236}">
                <a16:creationId xmlns:a16="http://schemas.microsoft.com/office/drawing/2014/main" id="{36312B4D-910B-5FEA-B625-B9951DB8D612}"/>
              </a:ext>
            </a:extLst>
          </p:cNvPr>
          <p:cNvGrpSpPr/>
          <p:nvPr/>
        </p:nvGrpSpPr>
        <p:grpSpPr>
          <a:xfrm>
            <a:off x="583252" y="2652009"/>
            <a:ext cx="281122" cy="280172"/>
            <a:chOff x="0" y="0"/>
            <a:chExt cx="320271" cy="203635"/>
          </a:xfrm>
        </p:grpSpPr>
        <p:sp>
          <p:nvSpPr>
            <p:cNvPr id="4" name="Freeform 11">
              <a:extLst>
                <a:ext uri="{FF2B5EF4-FFF2-40B4-BE49-F238E27FC236}">
                  <a16:creationId xmlns:a16="http://schemas.microsoft.com/office/drawing/2014/main" id="{E4902EE3-E3F7-5EFE-A016-AF8C60CC6359}"/>
                </a:ext>
              </a:extLst>
            </p:cNvPr>
            <p:cNvSpPr/>
            <p:nvPr/>
          </p:nvSpPr>
          <p:spPr>
            <a:xfrm>
              <a:off x="0" y="0"/>
              <a:ext cx="320271" cy="203635"/>
            </a:xfrm>
            <a:custGeom>
              <a:avLst/>
              <a:gdLst/>
              <a:ahLst/>
              <a:cxnLst/>
              <a:rect l="l" t="t" r="r" b="b"/>
              <a:pathLst>
                <a:path w="320271" h="203635">
                  <a:moveTo>
                    <a:pt x="101818" y="0"/>
                  </a:moveTo>
                  <a:lnTo>
                    <a:pt x="218453" y="0"/>
                  </a:lnTo>
                  <a:cubicBezTo>
                    <a:pt x="245457" y="0"/>
                    <a:pt x="271355" y="10727"/>
                    <a:pt x="290449" y="29822"/>
                  </a:cubicBezTo>
                  <a:cubicBezTo>
                    <a:pt x="309544" y="48916"/>
                    <a:pt x="320271" y="74814"/>
                    <a:pt x="320271" y="101818"/>
                  </a:cubicBezTo>
                  <a:lnTo>
                    <a:pt x="320271" y="101818"/>
                  </a:lnTo>
                  <a:cubicBezTo>
                    <a:pt x="320271" y="128821"/>
                    <a:pt x="309544" y="154719"/>
                    <a:pt x="290449" y="173814"/>
                  </a:cubicBezTo>
                  <a:cubicBezTo>
                    <a:pt x="271355" y="192908"/>
                    <a:pt x="245457" y="203635"/>
                    <a:pt x="218453" y="203635"/>
                  </a:cubicBezTo>
                  <a:lnTo>
                    <a:pt x="101818" y="203635"/>
                  </a:lnTo>
                  <a:cubicBezTo>
                    <a:pt x="74814" y="203635"/>
                    <a:pt x="48916" y="192908"/>
                    <a:pt x="29822" y="173814"/>
                  </a:cubicBezTo>
                  <a:cubicBezTo>
                    <a:pt x="10727" y="154719"/>
                    <a:pt x="0" y="128821"/>
                    <a:pt x="0" y="101818"/>
                  </a:cubicBezTo>
                  <a:lnTo>
                    <a:pt x="0" y="101818"/>
                  </a:lnTo>
                  <a:cubicBezTo>
                    <a:pt x="0" y="74814"/>
                    <a:pt x="10727" y="48916"/>
                    <a:pt x="29822" y="29822"/>
                  </a:cubicBezTo>
                  <a:cubicBezTo>
                    <a:pt x="48916" y="10727"/>
                    <a:pt x="74814" y="0"/>
                    <a:pt x="101818" y="0"/>
                  </a:cubicBezTo>
                  <a:close/>
                </a:path>
              </a:pathLst>
            </a:custGeom>
            <a:solidFill>
              <a:srgbClr val="292B55"/>
            </a:solidFill>
            <a:ln w="38100" cap="rnd">
              <a:solidFill>
                <a:srgbClr val="EBCA3F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ctr" defTabSz="4648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" name="TextBox 12">
              <a:extLst>
                <a:ext uri="{FF2B5EF4-FFF2-40B4-BE49-F238E27FC236}">
                  <a16:creationId xmlns:a16="http://schemas.microsoft.com/office/drawing/2014/main" id="{275DB2AF-D8BA-5D56-FDA5-728846E014EB}"/>
                </a:ext>
              </a:extLst>
            </p:cNvPr>
            <p:cNvSpPr txBox="1"/>
            <p:nvPr/>
          </p:nvSpPr>
          <p:spPr>
            <a:xfrm>
              <a:off x="0" y="47625"/>
              <a:ext cx="320271" cy="156010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marL="0" marR="0" lvl="0" indent="0" algn="ctr" defTabSz="464820" rtl="0" eaLnBrk="1" fontAlgn="auto" latinLnBrk="0" hangingPunct="1">
                <a:lnSpc>
                  <a:spcPts val="127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10">
            <a:extLst>
              <a:ext uri="{FF2B5EF4-FFF2-40B4-BE49-F238E27FC236}">
                <a16:creationId xmlns:a16="http://schemas.microsoft.com/office/drawing/2014/main" id="{BF7D000C-A7C2-32B2-4538-C2595B54FFC3}"/>
              </a:ext>
            </a:extLst>
          </p:cNvPr>
          <p:cNvGrpSpPr/>
          <p:nvPr/>
        </p:nvGrpSpPr>
        <p:grpSpPr>
          <a:xfrm>
            <a:off x="2453909" y="2654465"/>
            <a:ext cx="567596" cy="408097"/>
            <a:chOff x="-326368" y="-92979"/>
            <a:chExt cx="646639" cy="296614"/>
          </a:xfrm>
        </p:grpSpPr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98CE8FBC-92A9-AB53-6614-7A2D7DB54D4E}"/>
                </a:ext>
              </a:extLst>
            </p:cNvPr>
            <p:cNvSpPr/>
            <p:nvPr/>
          </p:nvSpPr>
          <p:spPr>
            <a:xfrm>
              <a:off x="-326368" y="-92979"/>
              <a:ext cx="320271" cy="203635"/>
            </a:xfrm>
            <a:custGeom>
              <a:avLst/>
              <a:gdLst/>
              <a:ahLst/>
              <a:cxnLst/>
              <a:rect l="l" t="t" r="r" b="b"/>
              <a:pathLst>
                <a:path w="320271" h="203635">
                  <a:moveTo>
                    <a:pt x="101818" y="0"/>
                  </a:moveTo>
                  <a:lnTo>
                    <a:pt x="218453" y="0"/>
                  </a:lnTo>
                  <a:cubicBezTo>
                    <a:pt x="245457" y="0"/>
                    <a:pt x="271355" y="10727"/>
                    <a:pt x="290449" y="29822"/>
                  </a:cubicBezTo>
                  <a:cubicBezTo>
                    <a:pt x="309544" y="48916"/>
                    <a:pt x="320271" y="74814"/>
                    <a:pt x="320271" y="101818"/>
                  </a:cubicBezTo>
                  <a:lnTo>
                    <a:pt x="320271" y="101818"/>
                  </a:lnTo>
                  <a:cubicBezTo>
                    <a:pt x="320271" y="128821"/>
                    <a:pt x="309544" y="154719"/>
                    <a:pt x="290449" y="173814"/>
                  </a:cubicBezTo>
                  <a:cubicBezTo>
                    <a:pt x="271355" y="192908"/>
                    <a:pt x="245457" y="203635"/>
                    <a:pt x="218453" y="203635"/>
                  </a:cubicBezTo>
                  <a:lnTo>
                    <a:pt x="101818" y="203635"/>
                  </a:lnTo>
                  <a:cubicBezTo>
                    <a:pt x="74814" y="203635"/>
                    <a:pt x="48916" y="192908"/>
                    <a:pt x="29822" y="173814"/>
                  </a:cubicBezTo>
                  <a:cubicBezTo>
                    <a:pt x="10727" y="154719"/>
                    <a:pt x="0" y="128821"/>
                    <a:pt x="0" y="101818"/>
                  </a:cubicBezTo>
                  <a:lnTo>
                    <a:pt x="0" y="101818"/>
                  </a:lnTo>
                  <a:cubicBezTo>
                    <a:pt x="0" y="74814"/>
                    <a:pt x="10727" y="48916"/>
                    <a:pt x="29822" y="29822"/>
                  </a:cubicBezTo>
                  <a:cubicBezTo>
                    <a:pt x="48916" y="10727"/>
                    <a:pt x="74814" y="0"/>
                    <a:pt x="101818" y="0"/>
                  </a:cubicBezTo>
                  <a:close/>
                </a:path>
              </a:pathLst>
            </a:custGeom>
            <a:solidFill>
              <a:srgbClr val="292B55"/>
            </a:solidFill>
            <a:ln w="38100" cap="rnd">
              <a:solidFill>
                <a:srgbClr val="EBCA3F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ctr" defTabSz="4648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D" sz="1200" b="1" dirty="0">
                  <a:solidFill>
                    <a:prstClr val="white"/>
                  </a:solidFill>
                  <a:latin typeface="Aptos" panose="020B0004020202020204" pitchFamily="34" charset="0"/>
                </a:rPr>
                <a:t>2</a:t>
              </a:r>
              <a:endPara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1F17829A-649B-D664-F620-D74C669EEE00}"/>
                </a:ext>
              </a:extLst>
            </p:cNvPr>
            <p:cNvSpPr txBox="1"/>
            <p:nvPr/>
          </p:nvSpPr>
          <p:spPr>
            <a:xfrm>
              <a:off x="0" y="47625"/>
              <a:ext cx="320271" cy="156010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marL="0" marR="0" lvl="0" indent="0" algn="ctr" defTabSz="464820" rtl="0" eaLnBrk="1" fontAlgn="auto" latinLnBrk="0" hangingPunct="1">
                <a:lnSpc>
                  <a:spcPts val="127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Freeform 11">
            <a:extLst>
              <a:ext uri="{FF2B5EF4-FFF2-40B4-BE49-F238E27FC236}">
                <a16:creationId xmlns:a16="http://schemas.microsoft.com/office/drawing/2014/main" id="{98CD76F4-0326-9395-3484-98DFC96B85B0}"/>
              </a:ext>
            </a:extLst>
          </p:cNvPr>
          <p:cNvSpPr/>
          <p:nvPr/>
        </p:nvSpPr>
        <p:spPr>
          <a:xfrm>
            <a:off x="532151" y="3895804"/>
            <a:ext cx="281122" cy="280172"/>
          </a:xfrm>
          <a:custGeom>
            <a:avLst/>
            <a:gdLst/>
            <a:ahLst/>
            <a:cxnLst/>
            <a:rect l="l" t="t" r="r" b="b"/>
            <a:pathLst>
              <a:path w="320271" h="203635">
                <a:moveTo>
                  <a:pt x="101818" y="0"/>
                </a:moveTo>
                <a:lnTo>
                  <a:pt x="218453" y="0"/>
                </a:lnTo>
                <a:cubicBezTo>
                  <a:pt x="245457" y="0"/>
                  <a:pt x="271355" y="10727"/>
                  <a:pt x="290449" y="29822"/>
                </a:cubicBezTo>
                <a:cubicBezTo>
                  <a:pt x="309544" y="48916"/>
                  <a:pt x="320271" y="74814"/>
                  <a:pt x="320271" y="101818"/>
                </a:cubicBezTo>
                <a:lnTo>
                  <a:pt x="320271" y="101818"/>
                </a:lnTo>
                <a:cubicBezTo>
                  <a:pt x="320271" y="128821"/>
                  <a:pt x="309544" y="154719"/>
                  <a:pt x="290449" y="173814"/>
                </a:cubicBezTo>
                <a:cubicBezTo>
                  <a:pt x="271355" y="192908"/>
                  <a:pt x="245457" y="203635"/>
                  <a:pt x="218453" y="203635"/>
                </a:cubicBezTo>
                <a:lnTo>
                  <a:pt x="101818" y="203635"/>
                </a:lnTo>
                <a:cubicBezTo>
                  <a:pt x="74814" y="203635"/>
                  <a:pt x="48916" y="192908"/>
                  <a:pt x="29822" y="173814"/>
                </a:cubicBezTo>
                <a:cubicBezTo>
                  <a:pt x="10727" y="154719"/>
                  <a:pt x="0" y="128821"/>
                  <a:pt x="0" y="101818"/>
                </a:cubicBezTo>
                <a:lnTo>
                  <a:pt x="0" y="101818"/>
                </a:lnTo>
                <a:cubicBezTo>
                  <a:pt x="0" y="74814"/>
                  <a:pt x="10727" y="48916"/>
                  <a:pt x="29822" y="29822"/>
                </a:cubicBezTo>
                <a:cubicBezTo>
                  <a:pt x="48916" y="10727"/>
                  <a:pt x="74814" y="0"/>
                  <a:pt x="101818" y="0"/>
                </a:cubicBezTo>
                <a:close/>
              </a:path>
            </a:pathLst>
          </a:custGeom>
          <a:solidFill>
            <a:srgbClr val="292B55"/>
          </a:solidFill>
          <a:ln w="38100" cap="rnd">
            <a:solidFill>
              <a:srgbClr val="EBCA3F"/>
            </a:solidFill>
            <a:prstDash val="solid"/>
            <a:round/>
          </a:ln>
        </p:spPr>
        <p:txBody>
          <a:bodyPr/>
          <a:lstStyle/>
          <a:p>
            <a:pPr marL="0" marR="0" lvl="0" indent="0" algn="ctr" defTabSz="4648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1200" b="1" noProof="0" dirty="0">
                <a:solidFill>
                  <a:prstClr val="white"/>
                </a:solidFill>
                <a:latin typeface="Aptos" panose="020B0004020202020204" pitchFamily="34" charset="0"/>
              </a:rPr>
              <a:t>3</a:t>
            </a:r>
            <a:endParaRPr kumimoji="0" lang="en-ID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0EBF7FA4-0D8D-D1F9-BB2A-0C11F54454F2}"/>
              </a:ext>
            </a:extLst>
          </p:cNvPr>
          <p:cNvSpPr/>
          <p:nvPr/>
        </p:nvSpPr>
        <p:spPr>
          <a:xfrm>
            <a:off x="2453909" y="3890929"/>
            <a:ext cx="281122" cy="280172"/>
          </a:xfrm>
          <a:custGeom>
            <a:avLst/>
            <a:gdLst/>
            <a:ahLst/>
            <a:cxnLst/>
            <a:rect l="l" t="t" r="r" b="b"/>
            <a:pathLst>
              <a:path w="320271" h="203635">
                <a:moveTo>
                  <a:pt x="101818" y="0"/>
                </a:moveTo>
                <a:lnTo>
                  <a:pt x="218453" y="0"/>
                </a:lnTo>
                <a:cubicBezTo>
                  <a:pt x="245457" y="0"/>
                  <a:pt x="271355" y="10727"/>
                  <a:pt x="290449" y="29822"/>
                </a:cubicBezTo>
                <a:cubicBezTo>
                  <a:pt x="309544" y="48916"/>
                  <a:pt x="320271" y="74814"/>
                  <a:pt x="320271" y="101818"/>
                </a:cubicBezTo>
                <a:lnTo>
                  <a:pt x="320271" y="101818"/>
                </a:lnTo>
                <a:cubicBezTo>
                  <a:pt x="320271" y="128821"/>
                  <a:pt x="309544" y="154719"/>
                  <a:pt x="290449" y="173814"/>
                </a:cubicBezTo>
                <a:cubicBezTo>
                  <a:pt x="271355" y="192908"/>
                  <a:pt x="245457" y="203635"/>
                  <a:pt x="218453" y="203635"/>
                </a:cubicBezTo>
                <a:lnTo>
                  <a:pt x="101818" y="203635"/>
                </a:lnTo>
                <a:cubicBezTo>
                  <a:pt x="74814" y="203635"/>
                  <a:pt x="48916" y="192908"/>
                  <a:pt x="29822" y="173814"/>
                </a:cubicBezTo>
                <a:cubicBezTo>
                  <a:pt x="10727" y="154719"/>
                  <a:pt x="0" y="128821"/>
                  <a:pt x="0" y="101818"/>
                </a:cubicBezTo>
                <a:lnTo>
                  <a:pt x="0" y="101818"/>
                </a:lnTo>
                <a:cubicBezTo>
                  <a:pt x="0" y="74814"/>
                  <a:pt x="10727" y="48916"/>
                  <a:pt x="29822" y="29822"/>
                </a:cubicBezTo>
                <a:cubicBezTo>
                  <a:pt x="48916" y="10727"/>
                  <a:pt x="74814" y="0"/>
                  <a:pt x="101818" y="0"/>
                </a:cubicBezTo>
                <a:close/>
              </a:path>
            </a:pathLst>
          </a:custGeom>
          <a:solidFill>
            <a:srgbClr val="292B55"/>
          </a:solidFill>
          <a:ln w="38100" cap="rnd">
            <a:solidFill>
              <a:srgbClr val="EBCA3F"/>
            </a:solidFill>
            <a:prstDash val="solid"/>
            <a:round/>
          </a:ln>
        </p:spPr>
        <p:txBody>
          <a:bodyPr/>
          <a:lstStyle/>
          <a:p>
            <a:pPr marL="0" marR="0" lvl="0" indent="0" algn="ctr" defTabSz="4648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1200" b="1" dirty="0">
                <a:solidFill>
                  <a:prstClr val="white"/>
                </a:solidFill>
                <a:latin typeface="Aptos" panose="020B0004020202020204" pitchFamily="34" charset="0"/>
              </a:rPr>
              <a:t>4</a:t>
            </a:r>
            <a:endParaRPr kumimoji="0" lang="en-ID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F28460-283C-95C3-1CC7-E75CA786EE1B}"/>
              </a:ext>
            </a:extLst>
          </p:cNvPr>
          <p:cNvSpPr/>
          <p:nvPr/>
        </p:nvSpPr>
        <p:spPr>
          <a:xfrm>
            <a:off x="4742515" y="2013936"/>
            <a:ext cx="1223407" cy="43643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9B601B-A6DB-76E3-5971-030274F88521}"/>
              </a:ext>
            </a:extLst>
          </p:cNvPr>
          <p:cNvSpPr/>
          <p:nvPr/>
        </p:nvSpPr>
        <p:spPr>
          <a:xfrm>
            <a:off x="7223335" y="2240624"/>
            <a:ext cx="1371839" cy="55066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9"/>
          <p:cNvSpPr txBox="1"/>
          <p:nvPr/>
        </p:nvSpPr>
        <p:spPr>
          <a:xfrm>
            <a:off x="1260931" y="212891"/>
            <a:ext cx="7834082" cy="25648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2030"/>
              </a:lnSpc>
              <a:defRPr sz="1600" b="1">
                <a:solidFill>
                  <a:srgbClr val="2A2A2A"/>
                </a:solidFill>
                <a:latin typeface="+mj-lt"/>
                <a:ea typeface="Berkshire Swash" panose="02000505000000020003"/>
                <a:cs typeface="Berkshire Swash" panose="02000505000000020003"/>
              </a:defRPr>
            </a:lvl1pPr>
          </a:lstStyle>
          <a:p>
            <a:r>
              <a:rPr lang="en-US" sz="2000" b="0" dirty="0">
                <a:latin typeface="Berkshire Swash" panose="02000505000000020003" charset="0"/>
              </a:rPr>
              <a:t>Pilar 1: </a:t>
            </a:r>
            <a:r>
              <a:rPr lang="en-US" sz="2000" b="0" dirty="0" err="1">
                <a:latin typeface="Berkshire Swash" panose="02000505000000020003" charset="0"/>
              </a:rPr>
              <a:t>Hubungan</a:t>
            </a:r>
            <a:r>
              <a:rPr lang="en-US" sz="2000" b="0" dirty="0">
                <a:latin typeface="Berkshire Swash" panose="02000505000000020003" charset="0"/>
              </a:rPr>
              <a:t> DKM </a:t>
            </a:r>
            <a:r>
              <a:rPr lang="en-US" sz="2000" b="0" dirty="0" err="1">
                <a:latin typeface="Berkshire Swash" panose="02000505000000020003" charset="0"/>
              </a:rPr>
              <a:t>dengan</a:t>
            </a:r>
            <a:r>
              <a:rPr lang="en-US" sz="2000" b="0" dirty="0">
                <a:latin typeface="Berkshire Swash" panose="02000505000000020003" charset="0"/>
              </a:rPr>
              <a:t> Yayasan Amaliah Astra​</a:t>
            </a:r>
            <a:endParaRPr lang="en-US" sz="2000" b="0" dirty="0">
              <a:latin typeface="Berkshire Swash" panose="02000505000000020003" charset="0"/>
              <a:sym typeface="Berkshire Swash" panose="02000505000000020003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55770" y="1227271"/>
            <a:ext cx="598112" cy="238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30"/>
              </a:lnSpc>
            </a:pPr>
            <a:r>
              <a:rPr lang="en-US" sz="1830" dirty="0">
                <a:solidFill>
                  <a:srgbClr val="FFFDF3"/>
                </a:solidFill>
                <a:latin typeface="Aptos" panose="020B0004020202020204" pitchFamily="34" charset="0"/>
                <a:ea typeface="Berkshire Swash" panose="02000505000000020003"/>
                <a:cs typeface="Berkshire Swash" panose="02000505000000020003"/>
                <a:sym typeface="Berkshire Swash" panose="02000505000000020003"/>
              </a:rPr>
              <a:t>02.</a:t>
            </a:r>
          </a:p>
        </p:txBody>
      </p:sp>
      <p:sp>
        <p:nvSpPr>
          <p:cNvPr id="36" name="TextBox 22"/>
          <p:cNvSpPr txBox="1"/>
          <p:nvPr/>
        </p:nvSpPr>
        <p:spPr>
          <a:xfrm>
            <a:off x="1117742" y="727181"/>
            <a:ext cx="3125171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1830"/>
              </a:lnSpc>
              <a:defRPr sz="1600" b="1">
                <a:solidFill>
                  <a:srgbClr val="2A2A2A"/>
                </a:solidFill>
                <a:latin typeface="+mj-lt"/>
                <a:ea typeface="Berkshire Swash" panose="02000505000000020003"/>
                <a:cs typeface="Berkshire Swash" panose="02000505000000020003"/>
              </a:defRPr>
            </a:lvl1pPr>
          </a:lstStyle>
          <a:p>
            <a:r>
              <a:rPr lang="en-US" dirty="0">
                <a:latin typeface="Aptos" panose="020B0004020202020204" pitchFamily="34" charset="0"/>
                <a:sym typeface="Berkshire Swash" panose="02000505000000020003"/>
              </a:rPr>
              <a:t>Divisi </a:t>
            </a:r>
            <a:r>
              <a:rPr lang="en-US" dirty="0" err="1">
                <a:latin typeface="Aptos" panose="020B0004020202020204" pitchFamily="34" charset="0"/>
                <a:sym typeface="Berkshire Swash" panose="02000505000000020003"/>
              </a:rPr>
              <a:t>Layanan</a:t>
            </a:r>
            <a:r>
              <a:rPr lang="en-US" dirty="0">
                <a:latin typeface="Aptos" panose="020B0004020202020204" pitchFamily="34" charset="0"/>
                <a:sym typeface="Berkshire Swash" panose="02000505000000020003"/>
              </a:rPr>
              <a:t> Amal</a:t>
            </a:r>
          </a:p>
        </p:txBody>
      </p:sp>
      <p:sp>
        <p:nvSpPr>
          <p:cNvPr id="38" name="TextBox 24"/>
          <p:cNvSpPr txBox="1"/>
          <p:nvPr/>
        </p:nvSpPr>
        <p:spPr>
          <a:xfrm>
            <a:off x="526980" y="1093525"/>
            <a:ext cx="3865142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900">
                <a:latin typeface="Aptos" panose="020B0004020202020204" pitchFamily="34" charset="0"/>
              </a:defRPr>
            </a:lvl1pPr>
          </a:lstStyle>
          <a:p>
            <a:r>
              <a:rPr lang="en-US" sz="1100" b="1" dirty="0"/>
              <a:t>1.2.1 Amanah Astra (zakat &amp; Sedekah) :</a:t>
            </a:r>
          </a:p>
          <a:p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Kotak Amal </a:t>
            </a:r>
            <a:r>
              <a:rPr lang="en-US" sz="1100" dirty="0" err="1"/>
              <a:t>Jum'at</a:t>
            </a:r>
            <a:endParaRPr lang="en-US" sz="1100" dirty="0"/>
          </a:p>
        </p:txBody>
      </p:sp>
      <p:sp>
        <p:nvSpPr>
          <p:cNvPr id="50" name="TextBox 49"/>
          <p:cNvSpPr txBox="1"/>
          <p:nvPr/>
        </p:nvSpPr>
        <p:spPr>
          <a:xfrm>
            <a:off x="4758868" y="1235597"/>
            <a:ext cx="598112" cy="238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30"/>
              </a:lnSpc>
            </a:pPr>
            <a:r>
              <a:rPr lang="en-US" sz="1830" dirty="0">
                <a:solidFill>
                  <a:srgbClr val="FFFDF3"/>
                </a:solidFill>
                <a:latin typeface="Aptos" panose="020B0004020202020204" pitchFamily="34" charset="0"/>
                <a:ea typeface="Berkshire Swash" panose="02000505000000020003"/>
                <a:cs typeface="Berkshire Swash" panose="02000505000000020003"/>
                <a:sym typeface="Berkshire Swash" panose="02000505000000020003"/>
              </a:rPr>
              <a:t>03.</a:t>
            </a:r>
          </a:p>
        </p:txBody>
      </p:sp>
      <p:sp>
        <p:nvSpPr>
          <p:cNvPr id="51" name="TextBox 22"/>
          <p:cNvSpPr txBox="1"/>
          <p:nvPr/>
        </p:nvSpPr>
        <p:spPr>
          <a:xfrm>
            <a:off x="5020235" y="730947"/>
            <a:ext cx="3125171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1830"/>
              </a:lnSpc>
              <a:defRPr sz="1600" b="1">
                <a:solidFill>
                  <a:srgbClr val="2A2A2A"/>
                </a:solidFill>
                <a:latin typeface="+mj-lt"/>
                <a:ea typeface="Berkshire Swash" panose="02000505000000020003"/>
                <a:cs typeface="Berkshire Swash" panose="02000505000000020003"/>
              </a:defRPr>
            </a:lvl1pPr>
          </a:lstStyle>
          <a:p>
            <a:r>
              <a:rPr lang="en-US" dirty="0">
                <a:latin typeface="Aptos" panose="020B0004020202020204" pitchFamily="34" charset="0"/>
                <a:sym typeface="Berkshire Swash" panose="02000505000000020003"/>
              </a:rPr>
              <a:t>Divisi </a:t>
            </a:r>
            <a:r>
              <a:rPr lang="en-US" dirty="0" err="1">
                <a:latin typeface="Aptos" panose="020B0004020202020204" pitchFamily="34" charset="0"/>
                <a:sym typeface="Berkshire Swash" panose="02000505000000020003"/>
              </a:rPr>
              <a:t>Layanan</a:t>
            </a:r>
            <a:r>
              <a:rPr lang="en-US" dirty="0">
                <a:latin typeface="Aptos" panose="020B0004020202020204" pitchFamily="34" charset="0"/>
                <a:sym typeface="Berkshire Swash" panose="02000505000000020003"/>
              </a:rPr>
              <a:t> </a:t>
            </a:r>
            <a:r>
              <a:rPr lang="en-US" dirty="0" err="1">
                <a:latin typeface="Aptos" panose="020B0004020202020204" pitchFamily="34" charset="0"/>
                <a:sym typeface="Berkshire Swash" panose="02000505000000020003"/>
              </a:rPr>
              <a:t>Kemitraan</a:t>
            </a:r>
            <a:endParaRPr lang="en-US" dirty="0">
              <a:latin typeface="Aptos" panose="020B0004020202020204" pitchFamily="34" charset="0"/>
              <a:sym typeface="Berkshire Swash" panose="02000505000000020003"/>
            </a:endParaRPr>
          </a:p>
        </p:txBody>
      </p:sp>
      <p:sp>
        <p:nvSpPr>
          <p:cNvPr id="52" name="TextBox 24"/>
          <p:cNvSpPr txBox="1"/>
          <p:nvPr/>
        </p:nvSpPr>
        <p:spPr>
          <a:xfrm>
            <a:off x="4440255" y="1139905"/>
            <a:ext cx="3865142" cy="9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900">
                <a:latin typeface="Aptos" panose="020B0004020202020204" pitchFamily="34" charset="0"/>
              </a:defRPr>
            </a:lvl1pPr>
          </a:lstStyle>
          <a:p>
            <a:r>
              <a:rPr lang="en-US" sz="1050" b="1" dirty="0"/>
              <a:t>1.3.1 Market Amaliah :</a:t>
            </a:r>
            <a:endParaRPr lang="en-ID" sz="1050" dirty="0"/>
          </a:p>
          <a:p>
            <a:r>
              <a:rPr lang="en-ID" sz="1050" dirty="0"/>
              <a:t>Divisi </a:t>
            </a:r>
            <a:r>
              <a:rPr lang="en-ID" sz="1050" dirty="0" err="1"/>
              <a:t>ini</a:t>
            </a:r>
            <a:r>
              <a:rPr lang="en-ID" sz="1050" dirty="0"/>
              <a:t> </a:t>
            </a:r>
            <a:r>
              <a:rPr lang="en-ID" sz="1050" dirty="0" err="1"/>
              <a:t>berfokus</a:t>
            </a:r>
            <a:r>
              <a:rPr lang="en-ID" sz="1050" dirty="0"/>
              <a:t> pada </a:t>
            </a:r>
            <a:r>
              <a:rPr lang="en-ID" sz="1050" dirty="0" err="1"/>
              <a:t>peningkatan</a:t>
            </a:r>
            <a:r>
              <a:rPr lang="en-ID" sz="1050" dirty="0"/>
              <a:t> </a:t>
            </a:r>
            <a:r>
              <a:rPr lang="en-ID" sz="1050" dirty="0" err="1"/>
              <a:t>kemandirian</a:t>
            </a:r>
            <a:r>
              <a:rPr lang="en-ID" sz="1050" dirty="0"/>
              <a:t> </a:t>
            </a:r>
            <a:r>
              <a:rPr lang="en-ID" sz="1050" dirty="0" err="1"/>
              <a:t>ekonomi</a:t>
            </a:r>
            <a:r>
              <a:rPr lang="en-ID" sz="1050" dirty="0"/>
              <a:t> </a:t>
            </a:r>
            <a:r>
              <a:rPr lang="en-ID" sz="1050" dirty="0" err="1"/>
              <a:t>masyarakat</a:t>
            </a:r>
            <a:r>
              <a:rPr lang="en-ID" sz="1050" dirty="0"/>
              <a:t> </a:t>
            </a:r>
            <a:r>
              <a:rPr lang="en-ID" sz="1050" dirty="0" err="1"/>
              <a:t>melalui</a:t>
            </a:r>
            <a:r>
              <a:rPr lang="en-ID" sz="1050" dirty="0"/>
              <a:t> </a:t>
            </a:r>
            <a:r>
              <a:rPr lang="en-ID" sz="1050" dirty="0" err="1"/>
              <a:t>pelatihan</a:t>
            </a:r>
            <a:r>
              <a:rPr lang="en-ID" sz="1050" dirty="0"/>
              <a:t>, </a:t>
            </a:r>
            <a:r>
              <a:rPr lang="en-ID" sz="1050" dirty="0" err="1"/>
              <a:t>pendampingan</a:t>
            </a:r>
            <a:r>
              <a:rPr lang="en-ID" sz="1050" dirty="0"/>
              <a:t>, dan </a:t>
            </a:r>
            <a:r>
              <a:rPr lang="en-ID" sz="1050" dirty="0" err="1"/>
              <a:t>pengembangan</a:t>
            </a:r>
            <a:r>
              <a:rPr lang="en-ID" sz="1050" dirty="0"/>
              <a:t> </a:t>
            </a:r>
            <a:r>
              <a:rPr lang="en-ID" sz="1050" dirty="0" err="1"/>
              <a:t>usaha</a:t>
            </a:r>
            <a:r>
              <a:rPr lang="en-ID" sz="1050" dirty="0"/>
              <a:t> </a:t>
            </a:r>
            <a:r>
              <a:rPr lang="en-ID" sz="1050" dirty="0" err="1"/>
              <a:t>lokal</a:t>
            </a:r>
            <a:r>
              <a:rPr lang="en-ID" sz="1050" dirty="0"/>
              <a:t>. Market Amaliah </a:t>
            </a:r>
            <a:r>
              <a:rPr lang="en-ID" sz="1050" dirty="0" err="1"/>
              <a:t>menjadi</a:t>
            </a:r>
            <a:r>
              <a:rPr lang="en-ID" sz="1050" dirty="0"/>
              <a:t> </a:t>
            </a:r>
            <a:r>
              <a:rPr lang="en-ID" sz="1050" dirty="0" err="1"/>
              <a:t>sarana</a:t>
            </a:r>
            <a:r>
              <a:rPr lang="en-ID" sz="1050" dirty="0"/>
              <a:t> </a:t>
            </a:r>
            <a:r>
              <a:rPr lang="en-ID" sz="1050" dirty="0" err="1"/>
              <a:t>bagi</a:t>
            </a:r>
            <a:r>
              <a:rPr lang="en-ID" sz="1050" dirty="0"/>
              <a:t> </a:t>
            </a:r>
            <a:r>
              <a:rPr lang="en-ID" sz="1050" dirty="0" err="1"/>
              <a:t>masyarakat</a:t>
            </a:r>
            <a:r>
              <a:rPr lang="en-ID" sz="1050" dirty="0"/>
              <a:t> </a:t>
            </a:r>
            <a:r>
              <a:rPr lang="en-ID" sz="1050" dirty="0" err="1"/>
              <a:t>untuk</a:t>
            </a:r>
            <a:r>
              <a:rPr lang="en-ID" sz="1050" dirty="0"/>
              <a:t> </a:t>
            </a:r>
            <a:r>
              <a:rPr lang="en-ID" sz="1050" dirty="0" err="1"/>
              <a:t>memasarkan</a:t>
            </a:r>
            <a:r>
              <a:rPr lang="en-ID" sz="1050" dirty="0"/>
              <a:t> </a:t>
            </a:r>
            <a:r>
              <a:rPr lang="en-ID" sz="1050" dirty="0" err="1"/>
              <a:t>produk</a:t>
            </a:r>
            <a:r>
              <a:rPr lang="en-ID" sz="1050" dirty="0"/>
              <a:t> </a:t>
            </a:r>
            <a:r>
              <a:rPr lang="en-ID" sz="1050" dirty="0" err="1"/>
              <a:t>unggulan</a:t>
            </a:r>
            <a:r>
              <a:rPr lang="en-ID" sz="1050" dirty="0"/>
              <a:t> dan </a:t>
            </a:r>
            <a:r>
              <a:rPr lang="en-ID" sz="1050" dirty="0" err="1"/>
              <a:t>memperkuat</a:t>
            </a:r>
            <a:r>
              <a:rPr lang="en-ID" sz="1050" dirty="0"/>
              <a:t> </a:t>
            </a:r>
            <a:r>
              <a:rPr lang="en-ID" sz="1050" dirty="0" err="1"/>
              <a:t>hubungan</a:t>
            </a:r>
            <a:r>
              <a:rPr lang="en-ID" sz="1050" dirty="0"/>
              <a:t> </a:t>
            </a:r>
            <a:r>
              <a:rPr lang="en-ID" sz="1050" dirty="0" err="1"/>
              <a:t>kemitraan</a:t>
            </a:r>
            <a:r>
              <a:rPr lang="en-ID" sz="1050" dirty="0"/>
              <a:t> </a:t>
            </a:r>
            <a:r>
              <a:rPr lang="en-ID" sz="1050" dirty="0" err="1"/>
              <a:t>dengan</a:t>
            </a:r>
            <a:r>
              <a:rPr lang="en-ID" sz="1050" dirty="0"/>
              <a:t> </a:t>
            </a:r>
            <a:r>
              <a:rPr lang="en-ID" sz="1050" dirty="0" err="1"/>
              <a:t>perusahaan</a:t>
            </a:r>
            <a:r>
              <a:rPr lang="en-ID" sz="1050" dirty="0"/>
              <a:t>.</a:t>
            </a:r>
            <a:endParaRPr lang="en-US" sz="1050" dirty="0"/>
          </a:p>
        </p:txBody>
      </p:sp>
      <p:pic>
        <p:nvPicPr>
          <p:cNvPr id="53" name="Picture 2" descr="A group of bottles of liquid&#10;&#10;AI-generated content may be incorrect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54" y="2205093"/>
            <a:ext cx="1628287" cy="2511279"/>
          </a:xfrm>
          <a:prstGeom prst="rect">
            <a:avLst/>
          </a:prstGeom>
          <a:noFill/>
          <a:ln w="127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3" descr="A screenshot of a social media post&#10;&#10;AI-generated content may be incorrect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116" y="2205093"/>
            <a:ext cx="3079324" cy="2511278"/>
          </a:xfrm>
          <a:prstGeom prst="rect">
            <a:avLst/>
          </a:prstGeom>
          <a:noFill/>
          <a:ln w="127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4608092" y="4801606"/>
            <a:ext cx="1292609" cy="2769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spcBef>
                <a:spcPts val="100"/>
              </a:spcBef>
              <a:defRPr sz="900" b="1">
                <a:solidFill>
                  <a:schemeClr val="bg1"/>
                </a:solidFill>
                <a:ea typeface="+mn-lt"/>
                <a:cs typeface="+mn-lt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>
                <a:latin typeface="Aptos" panose="020B0004020202020204" pitchFamily="34" charset="0"/>
                <a:sym typeface="Berkshire Swash" panose="02000505000000020003"/>
              </a:rPr>
              <a:t>UMKM Jamaah </a:t>
            </a:r>
            <a:endParaRPr lang="en-US" dirty="0">
              <a:latin typeface="Aptos" panose="020B00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Aptos" panose="020B0004020202020204" pitchFamily="34" charset="0"/>
                <a:sym typeface="Berkshire Swash" panose="02000505000000020003"/>
              </a:rPr>
              <a:t>Madu Khas Kalimantan 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189388" y="4801606"/>
            <a:ext cx="2905625" cy="2769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spcBef>
                <a:spcPts val="100"/>
              </a:spcBef>
              <a:defRPr sz="900" b="1">
                <a:solidFill>
                  <a:schemeClr val="bg1"/>
                </a:solidFill>
                <a:ea typeface="+mn-lt"/>
                <a:cs typeface="+mn-lt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>
                <a:latin typeface="Aptos" panose="020B0004020202020204" pitchFamily="34" charset="0"/>
                <a:sym typeface="Berkshire Swash" panose="02000505000000020003"/>
              </a:rPr>
              <a:t>UMKM Jamaah Wadah </a:t>
            </a:r>
            <a:r>
              <a:rPr lang="en-US" dirty="0" err="1">
                <a:latin typeface="Aptos" panose="020B0004020202020204" pitchFamily="34" charset="0"/>
                <a:sym typeface="Berkshire Swash" panose="02000505000000020003"/>
              </a:rPr>
              <a:t>botol</a:t>
            </a:r>
            <a:r>
              <a:rPr lang="en-US" dirty="0">
                <a:latin typeface="Aptos" panose="020B0004020202020204" pitchFamily="34" charset="0"/>
                <a:sym typeface="Berkshire Swash" panose="02000505000000020003"/>
              </a:rPr>
              <a:t> parfum </a:t>
            </a:r>
            <a:r>
              <a:rPr lang="en-US" dirty="0" err="1">
                <a:latin typeface="Aptos" panose="020B0004020202020204" pitchFamily="34" charset="0"/>
                <a:sym typeface="Berkshire Swash" panose="02000505000000020003"/>
              </a:rPr>
              <a:t>memanfaatkan</a:t>
            </a:r>
            <a:r>
              <a:rPr lang="en-US" dirty="0">
                <a:latin typeface="Aptos" panose="020B0004020202020204" pitchFamily="34" charset="0"/>
                <a:sym typeface="Berkshire Swash" panose="02000505000000020003"/>
              </a:rPr>
              <a:t> </a:t>
            </a:r>
            <a:endParaRPr lang="en-US" dirty="0">
              <a:latin typeface="Aptos" panose="020B00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dirty="0" err="1">
                <a:latin typeface="Aptos" panose="020B0004020202020204" pitchFamily="34" charset="0"/>
                <a:sym typeface="Berkshire Swash" panose="02000505000000020003"/>
              </a:rPr>
              <a:t>recyclced</a:t>
            </a:r>
            <a:r>
              <a:rPr lang="en-US" dirty="0">
                <a:latin typeface="Aptos" panose="020B0004020202020204" pitchFamily="34" charset="0"/>
                <a:sym typeface="Berkshire Swash" panose="02000505000000020003"/>
              </a:rPr>
              <a:t> material</a:t>
            </a:r>
            <a:endParaRPr lang="en-US" b="0" dirty="0">
              <a:latin typeface="Aptos" panose="020B0004020202020204" pitchFamily="34" charset="0"/>
              <a:sym typeface="Berkshire Swash" panose="02000505000000020003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0085" y="3584028"/>
            <a:ext cx="1181524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spcBef>
                <a:spcPts val="100"/>
              </a:spcBef>
              <a:defRPr sz="900" b="1">
                <a:solidFill>
                  <a:schemeClr val="bg1"/>
                </a:solidFill>
                <a:ea typeface="+mn-lt"/>
                <a:cs typeface="+mn-lt"/>
              </a:defRPr>
            </a:lvl1pPr>
          </a:lstStyle>
          <a:p>
            <a:r>
              <a:rPr lang="en-US" dirty="0">
                <a:latin typeface="Aptos" panose="020B0004020202020204" pitchFamily="34" charset="0"/>
                <a:sym typeface="Berkshire Swash" panose="02000505000000020003"/>
              </a:rPr>
              <a:t>Sedekah Astra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44768" y="3584027"/>
            <a:ext cx="1155889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spcBef>
                <a:spcPts val="100"/>
              </a:spcBef>
              <a:defRPr sz="900" b="1">
                <a:solidFill>
                  <a:schemeClr val="bg1"/>
                </a:solidFill>
                <a:ea typeface="+mn-lt"/>
                <a:cs typeface="+mn-lt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>
                <a:latin typeface="Aptos" panose="020B0004020202020204" pitchFamily="34" charset="0"/>
                <a:sym typeface="Berkshire Swash" panose="02000505000000020003"/>
              </a:rPr>
              <a:t>Kotak Amal </a:t>
            </a:r>
            <a:r>
              <a:rPr lang="en-US" dirty="0" err="1">
                <a:latin typeface="Aptos" panose="020B0004020202020204" pitchFamily="34" charset="0"/>
                <a:sym typeface="Berkshire Swash" panose="02000505000000020003"/>
              </a:rPr>
              <a:t>Jum'at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17742" y="5064465"/>
            <a:ext cx="2053117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spcBef>
                <a:spcPts val="100"/>
              </a:spcBef>
              <a:defRPr sz="900" b="1">
                <a:solidFill>
                  <a:schemeClr val="bg1"/>
                </a:solidFill>
                <a:ea typeface="+mn-lt"/>
                <a:cs typeface="+mn-lt"/>
              </a:defRPr>
            </a:lvl1pPr>
          </a:lstStyle>
          <a:p>
            <a:r>
              <a:rPr lang="en-US" dirty="0" err="1">
                <a:latin typeface="Aptos" panose="020B0004020202020204" pitchFamily="34" charset="0"/>
                <a:sym typeface="Berkshire Swash" panose="02000505000000020003"/>
              </a:rPr>
              <a:t>Wakaf</a:t>
            </a:r>
            <a:r>
              <a:rPr lang="en-US" dirty="0">
                <a:latin typeface="Aptos" panose="020B0004020202020204" pitchFamily="34" charset="0"/>
                <a:sym typeface="Berkshire Swash" panose="02000505000000020003"/>
              </a:rPr>
              <a:t> Amanah Astra</a:t>
            </a:r>
            <a:endParaRPr lang="en-US" dirty="0">
              <a:latin typeface="Aptos" panose="020B0004020202020204" pitchFamily="34" charset="0"/>
            </a:endParaRPr>
          </a:p>
        </p:txBody>
      </p:sp>
      <p:grpSp>
        <p:nvGrpSpPr>
          <p:cNvPr id="21" name="Group 10"/>
          <p:cNvGrpSpPr/>
          <p:nvPr/>
        </p:nvGrpSpPr>
        <p:grpSpPr>
          <a:xfrm>
            <a:off x="437206" y="626004"/>
            <a:ext cx="617620" cy="392697"/>
            <a:chOff x="0" y="0"/>
            <a:chExt cx="320271" cy="203635"/>
          </a:xfrm>
        </p:grpSpPr>
        <p:sp>
          <p:nvSpPr>
            <p:cNvPr id="22" name="Freeform 11"/>
            <p:cNvSpPr/>
            <p:nvPr/>
          </p:nvSpPr>
          <p:spPr>
            <a:xfrm>
              <a:off x="0" y="0"/>
              <a:ext cx="320271" cy="203635"/>
            </a:xfrm>
            <a:custGeom>
              <a:avLst/>
              <a:gdLst/>
              <a:ahLst/>
              <a:cxnLst/>
              <a:rect l="l" t="t" r="r" b="b"/>
              <a:pathLst>
                <a:path w="320271" h="203635">
                  <a:moveTo>
                    <a:pt x="101818" y="0"/>
                  </a:moveTo>
                  <a:lnTo>
                    <a:pt x="218453" y="0"/>
                  </a:lnTo>
                  <a:cubicBezTo>
                    <a:pt x="245457" y="0"/>
                    <a:pt x="271355" y="10727"/>
                    <a:pt x="290449" y="29822"/>
                  </a:cubicBezTo>
                  <a:cubicBezTo>
                    <a:pt x="309544" y="48916"/>
                    <a:pt x="320271" y="74814"/>
                    <a:pt x="320271" y="101818"/>
                  </a:cubicBezTo>
                  <a:lnTo>
                    <a:pt x="320271" y="101818"/>
                  </a:lnTo>
                  <a:cubicBezTo>
                    <a:pt x="320271" y="128821"/>
                    <a:pt x="309544" y="154719"/>
                    <a:pt x="290449" y="173814"/>
                  </a:cubicBezTo>
                  <a:cubicBezTo>
                    <a:pt x="271355" y="192908"/>
                    <a:pt x="245457" y="203635"/>
                    <a:pt x="218453" y="203635"/>
                  </a:cubicBezTo>
                  <a:lnTo>
                    <a:pt x="101818" y="203635"/>
                  </a:lnTo>
                  <a:cubicBezTo>
                    <a:pt x="74814" y="203635"/>
                    <a:pt x="48916" y="192908"/>
                    <a:pt x="29822" y="173814"/>
                  </a:cubicBezTo>
                  <a:cubicBezTo>
                    <a:pt x="10727" y="154719"/>
                    <a:pt x="0" y="128821"/>
                    <a:pt x="0" y="101818"/>
                  </a:cubicBezTo>
                  <a:lnTo>
                    <a:pt x="0" y="101818"/>
                  </a:lnTo>
                  <a:cubicBezTo>
                    <a:pt x="0" y="74814"/>
                    <a:pt x="10727" y="48916"/>
                    <a:pt x="29822" y="29822"/>
                  </a:cubicBezTo>
                  <a:cubicBezTo>
                    <a:pt x="48916" y="10727"/>
                    <a:pt x="74814" y="0"/>
                    <a:pt x="101818" y="0"/>
                  </a:cubicBezTo>
                  <a:close/>
                </a:path>
              </a:pathLst>
            </a:custGeom>
            <a:solidFill>
              <a:srgbClr val="292B55"/>
            </a:solidFill>
            <a:ln w="38100" cap="rnd">
              <a:solidFill>
                <a:srgbClr val="EBCA3F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ID" sz="18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1.2</a:t>
              </a:r>
            </a:p>
          </p:txBody>
        </p:sp>
        <p:sp>
          <p:nvSpPr>
            <p:cNvPr id="23" name="TextBox 12"/>
            <p:cNvSpPr txBox="1"/>
            <p:nvPr/>
          </p:nvSpPr>
          <p:spPr>
            <a:xfrm>
              <a:off x="0" y="47625"/>
              <a:ext cx="320271" cy="156010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algn="ctr">
                <a:lnSpc>
                  <a:spcPts val="1270"/>
                </a:lnSpc>
              </a:pPr>
              <a:endParaRPr sz="465" b="1">
                <a:latin typeface="Aptos" panose="020B0004020202020204" pitchFamily="34" charset="0"/>
              </a:endParaRPr>
            </a:p>
          </p:txBody>
        </p:sp>
      </p:grpSp>
      <p:grpSp>
        <p:nvGrpSpPr>
          <p:cNvPr id="2" name="Group 10"/>
          <p:cNvGrpSpPr/>
          <p:nvPr/>
        </p:nvGrpSpPr>
        <p:grpSpPr>
          <a:xfrm>
            <a:off x="4335421" y="626003"/>
            <a:ext cx="617620" cy="392697"/>
            <a:chOff x="0" y="0"/>
            <a:chExt cx="320271" cy="203635"/>
          </a:xfrm>
        </p:grpSpPr>
        <p:sp>
          <p:nvSpPr>
            <p:cNvPr id="16" name="Freeform 11"/>
            <p:cNvSpPr/>
            <p:nvPr/>
          </p:nvSpPr>
          <p:spPr>
            <a:xfrm>
              <a:off x="0" y="0"/>
              <a:ext cx="320271" cy="203635"/>
            </a:xfrm>
            <a:custGeom>
              <a:avLst/>
              <a:gdLst/>
              <a:ahLst/>
              <a:cxnLst/>
              <a:rect l="l" t="t" r="r" b="b"/>
              <a:pathLst>
                <a:path w="320271" h="203635">
                  <a:moveTo>
                    <a:pt x="101818" y="0"/>
                  </a:moveTo>
                  <a:lnTo>
                    <a:pt x="218453" y="0"/>
                  </a:lnTo>
                  <a:cubicBezTo>
                    <a:pt x="245457" y="0"/>
                    <a:pt x="271355" y="10727"/>
                    <a:pt x="290449" y="29822"/>
                  </a:cubicBezTo>
                  <a:cubicBezTo>
                    <a:pt x="309544" y="48916"/>
                    <a:pt x="320271" y="74814"/>
                    <a:pt x="320271" y="101818"/>
                  </a:cubicBezTo>
                  <a:lnTo>
                    <a:pt x="320271" y="101818"/>
                  </a:lnTo>
                  <a:cubicBezTo>
                    <a:pt x="320271" y="128821"/>
                    <a:pt x="309544" y="154719"/>
                    <a:pt x="290449" y="173814"/>
                  </a:cubicBezTo>
                  <a:cubicBezTo>
                    <a:pt x="271355" y="192908"/>
                    <a:pt x="245457" y="203635"/>
                    <a:pt x="218453" y="203635"/>
                  </a:cubicBezTo>
                  <a:lnTo>
                    <a:pt x="101818" y="203635"/>
                  </a:lnTo>
                  <a:cubicBezTo>
                    <a:pt x="74814" y="203635"/>
                    <a:pt x="48916" y="192908"/>
                    <a:pt x="29822" y="173814"/>
                  </a:cubicBezTo>
                  <a:cubicBezTo>
                    <a:pt x="10727" y="154719"/>
                    <a:pt x="0" y="128821"/>
                    <a:pt x="0" y="101818"/>
                  </a:cubicBezTo>
                  <a:lnTo>
                    <a:pt x="0" y="101818"/>
                  </a:lnTo>
                  <a:cubicBezTo>
                    <a:pt x="0" y="74814"/>
                    <a:pt x="10727" y="48916"/>
                    <a:pt x="29822" y="29822"/>
                  </a:cubicBezTo>
                  <a:cubicBezTo>
                    <a:pt x="48916" y="10727"/>
                    <a:pt x="74814" y="0"/>
                    <a:pt x="101818" y="0"/>
                  </a:cubicBezTo>
                  <a:close/>
                </a:path>
              </a:pathLst>
            </a:custGeom>
            <a:solidFill>
              <a:srgbClr val="292B55"/>
            </a:solidFill>
            <a:ln w="38100" cap="rnd">
              <a:solidFill>
                <a:srgbClr val="EBCA3F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ID" sz="18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1.3</a:t>
              </a:r>
            </a:p>
          </p:txBody>
        </p:sp>
        <p:sp>
          <p:nvSpPr>
            <p:cNvPr id="17" name="TextBox 12"/>
            <p:cNvSpPr txBox="1"/>
            <p:nvPr/>
          </p:nvSpPr>
          <p:spPr>
            <a:xfrm>
              <a:off x="0" y="47625"/>
              <a:ext cx="320271" cy="156010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algn="ctr">
                <a:lnSpc>
                  <a:spcPts val="1270"/>
                </a:lnSpc>
              </a:pPr>
              <a:endParaRPr sz="465" b="1">
                <a:latin typeface="Aptos" panose="020B00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852" y="1475476"/>
            <a:ext cx="1755386" cy="206659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6687" y="1484126"/>
            <a:ext cx="1755386" cy="206927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095" y="3753157"/>
            <a:ext cx="2241005" cy="1280678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9"/>
          <p:cNvSpPr txBox="1"/>
          <p:nvPr/>
        </p:nvSpPr>
        <p:spPr>
          <a:xfrm>
            <a:off x="1238987" y="160471"/>
            <a:ext cx="8049476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2030"/>
              </a:lnSpc>
              <a:defRPr sz="1600" b="1">
                <a:solidFill>
                  <a:srgbClr val="2A2A2A"/>
                </a:solidFill>
                <a:latin typeface="+mj-lt"/>
                <a:ea typeface="Berkshire Swash" panose="02000505000000020003"/>
                <a:cs typeface="Berkshire Swash" panose="02000505000000020003"/>
              </a:defRPr>
            </a:lvl1pPr>
          </a:lstStyle>
          <a:p>
            <a:r>
              <a:rPr lang="en-US" sz="2000" b="0" dirty="0">
                <a:latin typeface="Berkshire Swash" panose="02000505000000020003" charset="0"/>
              </a:rPr>
              <a:t>Pilar 1: </a:t>
            </a:r>
            <a:r>
              <a:rPr lang="en-US" sz="2000" b="0" dirty="0" err="1">
                <a:latin typeface="Berkshire Swash" panose="02000505000000020003" charset="0"/>
              </a:rPr>
              <a:t>Hubungan</a:t>
            </a:r>
            <a:r>
              <a:rPr lang="en-US" sz="2000" b="0" dirty="0">
                <a:latin typeface="Berkshire Swash" panose="02000505000000020003" charset="0"/>
              </a:rPr>
              <a:t> DKM </a:t>
            </a:r>
            <a:r>
              <a:rPr lang="en-US" sz="2000" b="0" dirty="0" err="1">
                <a:latin typeface="Berkshire Swash" panose="02000505000000020003" charset="0"/>
              </a:rPr>
              <a:t>dengan</a:t>
            </a:r>
            <a:r>
              <a:rPr lang="en-US" sz="2000" b="0" dirty="0">
                <a:latin typeface="Berkshire Swash" panose="02000505000000020003" charset="0"/>
              </a:rPr>
              <a:t> Yayasan Amaliah Astra​</a:t>
            </a:r>
            <a:endParaRPr lang="en-US" sz="2000" b="0" dirty="0">
              <a:latin typeface="Berkshire Swash" panose="02000505000000020003" charset="0"/>
              <a:sym typeface="Berkshire Swash" panose="02000505000000020003"/>
            </a:endParaRPr>
          </a:p>
        </p:txBody>
      </p:sp>
      <p:sp>
        <p:nvSpPr>
          <p:cNvPr id="36" name="TextBox 22"/>
          <p:cNvSpPr txBox="1"/>
          <p:nvPr/>
        </p:nvSpPr>
        <p:spPr>
          <a:xfrm>
            <a:off x="1163320" y="789305"/>
            <a:ext cx="3559810" cy="234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1830"/>
              </a:lnSpc>
              <a:defRPr sz="1600" b="1">
                <a:solidFill>
                  <a:srgbClr val="2A2A2A"/>
                </a:solidFill>
                <a:latin typeface="+mj-lt"/>
                <a:ea typeface="Berkshire Swash" panose="02000505000000020003"/>
                <a:cs typeface="Berkshire Swash" panose="02000505000000020003"/>
              </a:defRPr>
            </a:lvl1pPr>
          </a:lstStyle>
          <a:p>
            <a:r>
              <a:rPr lang="en-US" dirty="0">
                <a:latin typeface="Aptos" panose="020B0004020202020204" pitchFamily="34" charset="0"/>
                <a:sym typeface="Berkshire Swash" panose="02000505000000020003"/>
              </a:rPr>
              <a:t>Divisi </a:t>
            </a:r>
            <a:r>
              <a:rPr lang="en-US" dirty="0" err="1">
                <a:latin typeface="Aptos" panose="020B0004020202020204" pitchFamily="34" charset="0"/>
                <a:sym typeface="Berkshire Swash" panose="02000505000000020003"/>
              </a:rPr>
              <a:t>Administrasi</a:t>
            </a:r>
            <a:r>
              <a:rPr lang="en-US" dirty="0">
                <a:latin typeface="Aptos" panose="020B0004020202020204" pitchFamily="34" charset="0"/>
                <a:sym typeface="Berkshire Swash" panose="02000505000000020003"/>
              </a:rPr>
              <a:t> &amp; </a:t>
            </a:r>
            <a:r>
              <a:rPr lang="en-US" dirty="0" err="1">
                <a:latin typeface="Aptos" panose="020B0004020202020204" pitchFamily="34" charset="0"/>
                <a:sym typeface="Berkshire Swash" panose="02000505000000020003"/>
              </a:rPr>
              <a:t>Keuangan</a:t>
            </a:r>
            <a:r>
              <a:rPr lang="en-US" dirty="0">
                <a:latin typeface="Aptos" panose="020B0004020202020204" pitchFamily="34" charset="0"/>
                <a:sym typeface="Berkshire Swash" panose="02000505000000020003"/>
              </a:rPr>
              <a:t> YAA</a:t>
            </a:r>
          </a:p>
        </p:txBody>
      </p:sp>
      <p:sp>
        <p:nvSpPr>
          <p:cNvPr id="38" name="TextBox 24"/>
          <p:cNvSpPr txBox="1"/>
          <p:nvPr/>
        </p:nvSpPr>
        <p:spPr>
          <a:xfrm>
            <a:off x="534732" y="1182705"/>
            <a:ext cx="4269079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900">
                <a:solidFill>
                  <a:srgbClr val="0C1703"/>
                </a:solidFill>
                <a:latin typeface="Montserrat" panose="00000500000000000000" pitchFamily="2" charset="0"/>
                <a:ea typeface="Calibri" panose="020F0502020204030204"/>
                <a:cs typeface="Sukar Bold"/>
              </a:defRPr>
            </a:lvl1pPr>
          </a:lstStyle>
          <a:p>
            <a:r>
              <a:rPr lang="en-US" sz="1100" b="1" dirty="0">
                <a:latin typeface="Aptos" panose="020B0004020202020204" pitchFamily="34" charset="0"/>
              </a:rPr>
              <a:t>1.4.1 </a:t>
            </a:r>
            <a:r>
              <a:rPr lang="en-US" sz="1100" b="1" dirty="0" err="1">
                <a:latin typeface="Aptos" panose="020B0004020202020204" pitchFamily="34" charset="0"/>
              </a:rPr>
              <a:t>Administrasi</a:t>
            </a:r>
            <a:r>
              <a:rPr lang="en-US" sz="1100" b="1" dirty="0">
                <a:latin typeface="Aptos" panose="020B0004020202020204" pitchFamily="34" charset="0"/>
              </a:rPr>
              <a:t> &amp; </a:t>
            </a:r>
            <a:r>
              <a:rPr lang="en-US" sz="1100" b="1" dirty="0" err="1">
                <a:latin typeface="Aptos" panose="020B0004020202020204" pitchFamily="34" charset="0"/>
              </a:rPr>
              <a:t>Keuangan</a:t>
            </a:r>
            <a:r>
              <a:rPr lang="en-US" sz="1100" b="1" dirty="0">
                <a:latin typeface="Aptos" panose="020B0004020202020204" pitchFamily="34" charset="0"/>
              </a:rPr>
              <a:t> YAA :</a:t>
            </a:r>
            <a:endParaRPr lang="en-ID" sz="1100" dirty="0">
              <a:latin typeface="Aptos" panose="020B0004020202020204" pitchFamily="34" charset="0"/>
            </a:endParaRPr>
          </a:p>
          <a:p>
            <a:r>
              <a:rPr lang="en-ID" sz="1100" dirty="0">
                <a:latin typeface="Aptos" panose="020B0004020202020204" pitchFamily="34" charset="0"/>
              </a:rPr>
              <a:t>Divisi </a:t>
            </a:r>
            <a:r>
              <a:rPr lang="en-ID" sz="1100" dirty="0" err="1">
                <a:latin typeface="Aptos" panose="020B0004020202020204" pitchFamily="34" charset="0"/>
              </a:rPr>
              <a:t>ini</a:t>
            </a:r>
            <a:r>
              <a:rPr lang="en-ID" sz="1100" dirty="0">
                <a:latin typeface="Aptos" panose="020B0004020202020204" pitchFamily="34" charset="0"/>
              </a:rPr>
              <a:t> </a:t>
            </a:r>
            <a:r>
              <a:rPr lang="en-ID" sz="1100" dirty="0" err="1">
                <a:latin typeface="Aptos" panose="020B0004020202020204" pitchFamily="34" charset="0"/>
              </a:rPr>
              <a:t>berperan</a:t>
            </a:r>
            <a:r>
              <a:rPr lang="en-ID" sz="1100" dirty="0">
                <a:latin typeface="Aptos" panose="020B0004020202020204" pitchFamily="34" charset="0"/>
              </a:rPr>
              <a:t> </a:t>
            </a:r>
            <a:r>
              <a:rPr lang="en-ID" sz="1100" dirty="0" err="1">
                <a:latin typeface="Aptos" panose="020B0004020202020204" pitchFamily="34" charset="0"/>
              </a:rPr>
              <a:t>dalam</a:t>
            </a:r>
            <a:r>
              <a:rPr lang="en-ID" sz="1100" dirty="0">
                <a:latin typeface="Aptos" panose="020B0004020202020204" pitchFamily="34" charset="0"/>
              </a:rPr>
              <a:t> </a:t>
            </a:r>
            <a:r>
              <a:rPr lang="en-ID" sz="1100" dirty="0" err="1">
                <a:latin typeface="Aptos" panose="020B0004020202020204" pitchFamily="34" charset="0"/>
              </a:rPr>
              <a:t>pengelolaan</a:t>
            </a:r>
            <a:r>
              <a:rPr lang="en-ID" sz="1100" dirty="0">
                <a:latin typeface="Aptos" panose="020B0004020202020204" pitchFamily="34" charset="0"/>
              </a:rPr>
              <a:t> </a:t>
            </a:r>
            <a:r>
              <a:rPr lang="en-ID" sz="1100" dirty="0" err="1">
                <a:latin typeface="Aptos" panose="020B0004020202020204" pitchFamily="34" charset="0"/>
              </a:rPr>
              <a:t>keuangan</a:t>
            </a:r>
            <a:r>
              <a:rPr lang="en-ID" sz="1100" dirty="0">
                <a:latin typeface="Aptos" panose="020B0004020202020204" pitchFamily="34" charset="0"/>
              </a:rPr>
              <a:t> yang </a:t>
            </a:r>
            <a:r>
              <a:rPr lang="en-ID" sz="1100" dirty="0" err="1">
                <a:latin typeface="Aptos" panose="020B0004020202020204" pitchFamily="34" charset="0"/>
              </a:rPr>
              <a:t>transparan</a:t>
            </a:r>
            <a:r>
              <a:rPr lang="en-ID" sz="1100" dirty="0">
                <a:latin typeface="Aptos" panose="020B0004020202020204" pitchFamily="34" charset="0"/>
              </a:rPr>
              <a:t> dan </a:t>
            </a:r>
            <a:r>
              <a:rPr lang="en-ID" sz="1100" dirty="0" err="1">
                <a:latin typeface="Aptos" panose="020B0004020202020204" pitchFamily="34" charset="0"/>
              </a:rPr>
              <a:t>tertib</a:t>
            </a:r>
            <a:r>
              <a:rPr lang="en-ID" sz="1100" dirty="0">
                <a:latin typeface="Aptos" panose="020B0004020202020204" pitchFamily="34" charset="0"/>
              </a:rPr>
              <a:t> </a:t>
            </a:r>
            <a:r>
              <a:rPr lang="en-ID" sz="1100" dirty="0" err="1">
                <a:latin typeface="Aptos" panose="020B0004020202020204" pitchFamily="34" charset="0"/>
              </a:rPr>
              <a:t>administrasi</a:t>
            </a:r>
            <a:r>
              <a:rPr lang="en-ID" sz="1100" dirty="0">
                <a:latin typeface="Aptos" panose="020B0004020202020204" pitchFamily="34" charset="0"/>
              </a:rPr>
              <a:t>. </a:t>
            </a:r>
            <a:r>
              <a:rPr lang="en-ID" sz="1100" dirty="0" err="1">
                <a:latin typeface="Aptos" panose="020B0004020202020204" pitchFamily="34" charset="0"/>
              </a:rPr>
              <a:t>Melalui</a:t>
            </a:r>
            <a:r>
              <a:rPr lang="en-ID" sz="1100" dirty="0">
                <a:latin typeface="Aptos" panose="020B0004020202020204" pitchFamily="34" charset="0"/>
              </a:rPr>
              <a:t> platform </a:t>
            </a:r>
            <a:r>
              <a:rPr lang="en-ID" sz="1100" b="1" dirty="0">
                <a:latin typeface="Aptos" panose="020B0004020202020204" pitchFamily="34" charset="0"/>
              </a:rPr>
              <a:t>Amaliah.id</a:t>
            </a:r>
            <a:r>
              <a:rPr lang="en-ID" sz="1100" dirty="0">
                <a:latin typeface="Aptos" panose="020B0004020202020204" pitchFamily="34" charset="0"/>
              </a:rPr>
              <a:t>, divisi </a:t>
            </a:r>
            <a:r>
              <a:rPr lang="en-ID" sz="1100" dirty="0" err="1">
                <a:latin typeface="Aptos" panose="020B0004020202020204" pitchFamily="34" charset="0"/>
              </a:rPr>
              <a:t>ini</a:t>
            </a:r>
            <a:r>
              <a:rPr lang="en-ID" sz="1100" dirty="0">
                <a:latin typeface="Aptos" panose="020B0004020202020204" pitchFamily="34" charset="0"/>
              </a:rPr>
              <a:t> juga </a:t>
            </a:r>
            <a:r>
              <a:rPr lang="en-ID" sz="1100" dirty="0" err="1">
                <a:latin typeface="Aptos" panose="020B0004020202020204" pitchFamily="34" charset="0"/>
              </a:rPr>
              <a:t>menjadi</a:t>
            </a:r>
            <a:r>
              <a:rPr lang="en-ID" sz="1100" dirty="0">
                <a:latin typeface="Aptos" panose="020B0004020202020204" pitchFamily="34" charset="0"/>
              </a:rPr>
              <a:t> </a:t>
            </a:r>
            <a:r>
              <a:rPr lang="en-ID" sz="1100" dirty="0" err="1">
                <a:latin typeface="Aptos" panose="020B0004020202020204" pitchFamily="34" charset="0"/>
              </a:rPr>
              <a:t>pusat</a:t>
            </a:r>
            <a:r>
              <a:rPr lang="en-ID" sz="1100" dirty="0">
                <a:latin typeface="Aptos" panose="020B0004020202020204" pitchFamily="34" charset="0"/>
              </a:rPr>
              <a:t> </a:t>
            </a:r>
            <a:r>
              <a:rPr lang="en-ID" sz="1100" dirty="0" err="1">
                <a:latin typeface="Aptos" panose="020B0004020202020204" pitchFamily="34" charset="0"/>
              </a:rPr>
              <a:t>berbagi</a:t>
            </a:r>
            <a:r>
              <a:rPr lang="en-ID" sz="1100" dirty="0">
                <a:latin typeface="Aptos" panose="020B0004020202020204" pitchFamily="34" charset="0"/>
              </a:rPr>
              <a:t> </a:t>
            </a:r>
            <a:r>
              <a:rPr lang="en-ID" sz="1100" dirty="0" err="1">
                <a:latin typeface="Aptos" panose="020B0004020202020204" pitchFamily="34" charset="0"/>
              </a:rPr>
              <a:t>informasi</a:t>
            </a:r>
            <a:r>
              <a:rPr lang="en-ID" sz="1100" dirty="0">
                <a:latin typeface="Aptos" panose="020B0004020202020204" pitchFamily="34" charset="0"/>
              </a:rPr>
              <a:t> </a:t>
            </a:r>
            <a:r>
              <a:rPr lang="en-ID" sz="1100" dirty="0" err="1">
                <a:latin typeface="Aptos" panose="020B0004020202020204" pitchFamily="34" charset="0"/>
              </a:rPr>
              <a:t>terkait</a:t>
            </a:r>
            <a:r>
              <a:rPr lang="en-ID" sz="1100" dirty="0">
                <a:latin typeface="Aptos" panose="020B0004020202020204" pitchFamily="34" charset="0"/>
              </a:rPr>
              <a:t> </a:t>
            </a:r>
            <a:r>
              <a:rPr lang="en-ID" sz="1100" dirty="0" err="1">
                <a:latin typeface="Aptos" panose="020B0004020202020204" pitchFamily="34" charset="0"/>
              </a:rPr>
              <a:t>kegiatan</a:t>
            </a:r>
            <a:r>
              <a:rPr lang="en-ID" sz="1100" dirty="0">
                <a:latin typeface="Aptos" panose="020B0004020202020204" pitchFamily="34" charset="0"/>
              </a:rPr>
              <a:t>, </a:t>
            </a:r>
            <a:r>
              <a:rPr lang="en-ID" sz="1100" dirty="0" err="1">
                <a:latin typeface="Aptos" panose="020B0004020202020204" pitchFamily="34" charset="0"/>
              </a:rPr>
              <a:t>laporan</a:t>
            </a:r>
            <a:r>
              <a:rPr lang="en-ID" sz="1100" dirty="0">
                <a:latin typeface="Aptos" panose="020B0004020202020204" pitchFamily="34" charset="0"/>
              </a:rPr>
              <a:t>, dan program YAA agar </a:t>
            </a:r>
            <a:r>
              <a:rPr lang="en-ID" sz="1100" dirty="0" err="1">
                <a:latin typeface="Aptos" panose="020B0004020202020204" pitchFamily="34" charset="0"/>
              </a:rPr>
              <a:t>lebih</a:t>
            </a:r>
            <a:r>
              <a:rPr lang="en-ID" sz="1100" dirty="0">
                <a:latin typeface="Aptos" panose="020B0004020202020204" pitchFamily="34" charset="0"/>
              </a:rPr>
              <a:t> </a:t>
            </a:r>
            <a:r>
              <a:rPr lang="en-ID" sz="1100" dirty="0" err="1">
                <a:latin typeface="Aptos" panose="020B0004020202020204" pitchFamily="34" charset="0"/>
              </a:rPr>
              <a:t>terbuka</a:t>
            </a:r>
            <a:r>
              <a:rPr lang="en-ID" sz="1100" dirty="0">
                <a:latin typeface="Aptos" panose="020B0004020202020204" pitchFamily="34" charset="0"/>
              </a:rPr>
              <a:t> dan </a:t>
            </a:r>
            <a:r>
              <a:rPr lang="en-ID" sz="1100" dirty="0" err="1">
                <a:latin typeface="Aptos" panose="020B0004020202020204" pitchFamily="34" charset="0"/>
              </a:rPr>
              <a:t>mudah</a:t>
            </a:r>
            <a:r>
              <a:rPr lang="en-ID" sz="1100" dirty="0">
                <a:latin typeface="Aptos" panose="020B0004020202020204" pitchFamily="34" charset="0"/>
              </a:rPr>
              <a:t> </a:t>
            </a:r>
            <a:r>
              <a:rPr lang="en-ID" sz="1100" dirty="0" err="1">
                <a:latin typeface="Aptos" panose="020B0004020202020204" pitchFamily="34" charset="0"/>
              </a:rPr>
              <a:t>diakses</a:t>
            </a:r>
            <a:r>
              <a:rPr lang="en-ID" sz="1100" dirty="0">
                <a:latin typeface="Aptos" panose="020B0004020202020204" pitchFamily="34" charset="0"/>
              </a:rPr>
              <a:t> oleh </a:t>
            </a:r>
            <a:r>
              <a:rPr lang="en-ID" sz="1100" dirty="0" err="1">
                <a:latin typeface="Aptos" panose="020B0004020202020204" pitchFamily="34" charset="0"/>
              </a:rPr>
              <a:t>masyarakat</a:t>
            </a:r>
            <a:r>
              <a:rPr lang="en-ID" sz="1100" dirty="0">
                <a:latin typeface="Aptos" panose="020B0004020202020204" pitchFamily="34" charset="0"/>
              </a:rPr>
              <a:t>.</a:t>
            </a:r>
            <a:endParaRPr lang="en-US" sz="1100" dirty="0">
              <a:latin typeface="Aptos" panose="020B0004020202020204" pitchFamily="34" charset="0"/>
            </a:endParaRPr>
          </a:p>
        </p:txBody>
      </p:sp>
      <p:pic>
        <p:nvPicPr>
          <p:cNvPr id="11" name="Picture 10" descr="A group of people sitting in front of a screen&#10;&#10;AI-generated content may be incorrect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07" y="2110917"/>
            <a:ext cx="2213947" cy="121655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2" name="Picture 11" descr="A screenshot of a social media post&#10;&#10;AI-generated content may be incorrect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984" y="2110917"/>
            <a:ext cx="2213947" cy="121655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39" name="Picture 38" descr="A screenshot of a social media post&#10;&#10;AI-generated content may be incorrect.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17" y="3620496"/>
            <a:ext cx="2216754" cy="121655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0" name="Picture 39" descr="A screenshot of a computer&#10;&#10;AI-generated content may be incorrect.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983" y="3609592"/>
            <a:ext cx="2213947" cy="121655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5134102" y="789115"/>
            <a:ext cx="3608034" cy="3212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1830"/>
              </a:lnSpc>
              <a:defRPr sz="1600" b="1">
                <a:solidFill>
                  <a:srgbClr val="2A2A2A"/>
                </a:solidFill>
                <a:latin typeface="+mj-lt"/>
                <a:ea typeface="Berkshire Swash" panose="02000505000000020003"/>
                <a:cs typeface="Berkshire Swash" panose="02000505000000020003"/>
              </a:defRPr>
            </a:lvl1pPr>
          </a:lstStyle>
          <a:p>
            <a:r>
              <a:rPr lang="en-US" sz="1100" dirty="0">
                <a:latin typeface="Aptos" panose="020B0004020202020204" pitchFamily="34" charset="0"/>
              </a:rPr>
              <a:t>1.4.2 </a:t>
            </a:r>
            <a:r>
              <a:rPr lang="en-US" sz="1100" dirty="0" err="1">
                <a:latin typeface="Aptos" panose="020B0004020202020204" pitchFamily="34" charset="0"/>
              </a:rPr>
              <a:t>Dampak</a:t>
            </a:r>
            <a:r>
              <a:rPr lang="en-US" sz="1100" dirty="0">
                <a:latin typeface="Aptos" panose="020B0004020202020204" pitchFamily="34" charset="0"/>
              </a:rPr>
              <a:t> </a:t>
            </a:r>
            <a:r>
              <a:rPr lang="en-US" sz="1100" dirty="0" err="1">
                <a:latin typeface="Aptos" panose="020B0004020202020204" pitchFamily="34" charset="0"/>
              </a:rPr>
              <a:t>Kolaborasi</a:t>
            </a:r>
            <a:r>
              <a:rPr lang="en-US" sz="1100" dirty="0">
                <a:latin typeface="Aptos" panose="020B0004020202020204" pitchFamily="34" charset="0"/>
              </a:rPr>
              <a:t>: </a:t>
            </a:r>
          </a:p>
          <a:p>
            <a:r>
              <a:rPr lang="en-ID" sz="1100" dirty="0">
                <a:latin typeface="Aptos" panose="020B0004020202020204" pitchFamily="34" charset="0"/>
              </a:rPr>
              <a:t>1.4.2.1 Manfaat </a:t>
            </a:r>
            <a:r>
              <a:rPr lang="en-ID" sz="1100" dirty="0" err="1">
                <a:latin typeface="Aptos" panose="020B0004020202020204" pitchFamily="34" charset="0"/>
              </a:rPr>
              <a:t>bagi</a:t>
            </a:r>
            <a:r>
              <a:rPr lang="en-ID" sz="1100" dirty="0">
                <a:latin typeface="Aptos" panose="020B0004020202020204" pitchFamily="34" charset="0"/>
              </a:rPr>
              <a:t> Jamaah: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D" sz="1100" b="0" dirty="0" err="1">
                <a:latin typeface="Aptos" panose="020B0004020202020204" pitchFamily="34" charset="0"/>
              </a:rPr>
              <a:t>Pembinaan</a:t>
            </a:r>
            <a:r>
              <a:rPr lang="en-ID" sz="1100" b="0" dirty="0">
                <a:latin typeface="Aptos" panose="020B0004020202020204" pitchFamily="34" charset="0"/>
              </a:rPr>
              <a:t> spiritual </a:t>
            </a:r>
            <a:r>
              <a:rPr lang="en-ID" sz="1100" b="0" dirty="0" err="1">
                <a:latin typeface="Aptos" panose="020B0004020202020204" pitchFamily="34" charset="0"/>
              </a:rPr>
              <a:t>lebih</a:t>
            </a:r>
            <a:r>
              <a:rPr lang="en-ID" sz="1100" b="0" dirty="0">
                <a:latin typeface="Aptos" panose="020B0004020202020204" pitchFamily="34" charset="0"/>
              </a:rPr>
              <a:t> </a:t>
            </a:r>
            <a:r>
              <a:rPr lang="en-ID" sz="1100" b="0" dirty="0" err="1">
                <a:latin typeface="Aptos" panose="020B0004020202020204" pitchFamily="34" charset="0"/>
              </a:rPr>
              <a:t>terarah</a:t>
            </a:r>
            <a:r>
              <a:rPr lang="en-ID" sz="1100" b="0" dirty="0">
                <a:latin typeface="Aptos" panose="020B0004020202020204" pitchFamily="34" charset="0"/>
              </a:rPr>
              <a:t> dan </a:t>
            </a:r>
            <a:r>
              <a:rPr lang="en-ID" sz="1100" b="0" dirty="0" err="1">
                <a:latin typeface="Aptos" panose="020B0004020202020204" pitchFamily="34" charset="0"/>
              </a:rPr>
              <a:t>konsisten</a:t>
            </a:r>
            <a:r>
              <a:rPr lang="en-ID" sz="1100" b="0" dirty="0">
                <a:latin typeface="Aptos" panose="020B00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D" sz="1100" b="0" dirty="0">
                <a:latin typeface="Aptos" panose="020B0004020202020204" pitchFamily="34" charset="0"/>
              </a:rPr>
              <a:t>Akses program </a:t>
            </a:r>
            <a:r>
              <a:rPr lang="en-ID" sz="1100" b="0" dirty="0" err="1">
                <a:latin typeface="Aptos" panose="020B0004020202020204" pitchFamily="34" charset="0"/>
              </a:rPr>
              <a:t>keagamaan</a:t>
            </a:r>
            <a:r>
              <a:rPr lang="en-ID" sz="1100" b="0" dirty="0">
                <a:latin typeface="Aptos" panose="020B0004020202020204" pitchFamily="34" charset="0"/>
              </a:rPr>
              <a:t> dan </a:t>
            </a:r>
            <a:r>
              <a:rPr lang="en-ID" sz="1100" b="0" dirty="0" err="1">
                <a:latin typeface="Aptos" panose="020B0004020202020204" pitchFamily="34" charset="0"/>
              </a:rPr>
              <a:t>sosial</a:t>
            </a:r>
            <a:r>
              <a:rPr lang="en-ID" sz="1100" b="0" dirty="0">
                <a:latin typeface="Aptos" panose="020B0004020202020204" pitchFamily="34" charset="0"/>
              </a:rPr>
              <a:t> yang </a:t>
            </a:r>
            <a:r>
              <a:rPr lang="en-ID" sz="1100" b="0" dirty="0" err="1">
                <a:latin typeface="Aptos" panose="020B0004020202020204" pitchFamily="34" charset="0"/>
              </a:rPr>
              <a:t>lebih</a:t>
            </a:r>
            <a:r>
              <a:rPr lang="en-ID" sz="1100" b="0" dirty="0">
                <a:latin typeface="Aptos" panose="020B0004020202020204" pitchFamily="34" charset="0"/>
              </a:rPr>
              <a:t> </a:t>
            </a:r>
            <a:r>
              <a:rPr lang="en-ID" sz="1100" b="0" dirty="0" err="1">
                <a:latin typeface="Aptos" panose="020B0004020202020204" pitchFamily="34" charset="0"/>
              </a:rPr>
              <a:t>luas</a:t>
            </a:r>
            <a:r>
              <a:rPr lang="en-ID" sz="1100" b="0" dirty="0">
                <a:latin typeface="Aptos" panose="020B00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D" sz="1100" b="0" dirty="0">
                <a:latin typeface="Aptos" panose="020B0004020202020204" pitchFamily="34" charset="0"/>
              </a:rPr>
              <a:t>Materi </a:t>
            </a:r>
            <a:r>
              <a:rPr lang="en-ID" sz="1100" b="0" dirty="0" err="1">
                <a:latin typeface="Aptos" panose="020B0004020202020204" pitchFamily="34" charset="0"/>
              </a:rPr>
              <a:t>dakwah</a:t>
            </a:r>
            <a:r>
              <a:rPr lang="en-ID" sz="1100" b="0" dirty="0">
                <a:latin typeface="Aptos" panose="020B0004020202020204" pitchFamily="34" charset="0"/>
              </a:rPr>
              <a:t> </a:t>
            </a:r>
            <a:r>
              <a:rPr lang="en-ID" sz="1100" b="0" dirty="0" err="1">
                <a:latin typeface="Aptos" panose="020B0004020202020204" pitchFamily="34" charset="0"/>
              </a:rPr>
              <a:t>terstandar</a:t>
            </a:r>
            <a:r>
              <a:rPr lang="en-ID" sz="1100" b="0" dirty="0">
                <a:latin typeface="Aptos" panose="020B0004020202020204" pitchFamily="34" charset="0"/>
              </a:rPr>
              <a:t> dan </a:t>
            </a:r>
            <a:r>
              <a:rPr lang="en-ID" sz="1100" b="0" dirty="0" err="1">
                <a:latin typeface="Aptos" panose="020B0004020202020204" pitchFamily="34" charset="0"/>
              </a:rPr>
              <a:t>kredibel</a:t>
            </a:r>
            <a:r>
              <a:rPr lang="en-ID" sz="1100" b="0" dirty="0">
                <a:latin typeface="Aptos" panose="020B00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D" sz="1100" b="0" dirty="0" err="1">
                <a:latin typeface="Aptos" panose="020B0004020202020204" pitchFamily="34" charset="0"/>
              </a:rPr>
              <a:t>Meningkatkan</a:t>
            </a:r>
            <a:r>
              <a:rPr lang="en-ID" sz="1100" b="0" dirty="0">
                <a:latin typeface="Aptos" panose="020B0004020202020204" pitchFamily="34" charset="0"/>
              </a:rPr>
              <a:t> </a:t>
            </a:r>
            <a:r>
              <a:rPr lang="en-ID" sz="1100" b="0" dirty="0" err="1">
                <a:latin typeface="Aptos" panose="020B0004020202020204" pitchFamily="34" charset="0"/>
              </a:rPr>
              <a:t>ukhuwah</a:t>
            </a:r>
            <a:r>
              <a:rPr lang="en-ID" sz="1100" b="0" dirty="0">
                <a:latin typeface="Aptos" panose="020B0004020202020204" pitchFamily="34" charset="0"/>
              </a:rPr>
              <a:t> </a:t>
            </a:r>
            <a:r>
              <a:rPr lang="en-ID" sz="1100" b="0" dirty="0" err="1">
                <a:latin typeface="Aptos" panose="020B0004020202020204" pitchFamily="34" charset="0"/>
              </a:rPr>
              <a:t>antar</a:t>
            </a:r>
            <a:r>
              <a:rPr lang="en-ID" sz="1100" b="0" dirty="0">
                <a:latin typeface="Aptos" panose="020B0004020202020204" pitchFamily="34" charset="0"/>
              </a:rPr>
              <a:t> DKM Astra.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D" sz="1100" b="0" dirty="0" err="1">
                <a:latin typeface="Aptos" panose="020B0004020202020204" pitchFamily="34" charset="0"/>
              </a:rPr>
              <a:t>Menumbuhkan</a:t>
            </a:r>
            <a:r>
              <a:rPr lang="en-ID" sz="1100" b="0" dirty="0">
                <a:latin typeface="Aptos" panose="020B0004020202020204" pitchFamily="34" charset="0"/>
              </a:rPr>
              <a:t> </a:t>
            </a:r>
            <a:r>
              <a:rPr lang="en-ID" sz="1100" b="0" dirty="0" err="1">
                <a:latin typeface="Aptos" panose="020B0004020202020204" pitchFamily="34" charset="0"/>
              </a:rPr>
              <a:t>keseimbangan</a:t>
            </a:r>
            <a:r>
              <a:rPr lang="en-ID" sz="1100" b="0" dirty="0">
                <a:latin typeface="Aptos" panose="020B0004020202020204" pitchFamily="34" charset="0"/>
              </a:rPr>
              <a:t> </a:t>
            </a:r>
            <a:r>
              <a:rPr lang="en-ID" sz="1100" b="0" dirty="0" err="1">
                <a:latin typeface="Aptos" panose="020B0004020202020204" pitchFamily="34" charset="0"/>
              </a:rPr>
              <a:t>antara</a:t>
            </a:r>
            <a:r>
              <a:rPr lang="en-ID" sz="1100" b="0" dirty="0">
                <a:latin typeface="Aptos" panose="020B0004020202020204" pitchFamily="34" charset="0"/>
              </a:rPr>
              <a:t> </a:t>
            </a:r>
            <a:r>
              <a:rPr lang="en-ID" sz="1100" b="0" dirty="0" err="1">
                <a:latin typeface="Aptos" panose="020B0004020202020204" pitchFamily="34" charset="0"/>
              </a:rPr>
              <a:t>spiritualitas</a:t>
            </a:r>
            <a:r>
              <a:rPr lang="en-ID" sz="1100" b="0" dirty="0">
                <a:latin typeface="Aptos" panose="020B0004020202020204" pitchFamily="34" charset="0"/>
              </a:rPr>
              <a:t> dan </a:t>
            </a:r>
            <a:r>
              <a:rPr lang="en-ID" sz="1100" b="0" dirty="0" err="1">
                <a:latin typeface="Aptos" panose="020B0004020202020204" pitchFamily="34" charset="0"/>
              </a:rPr>
              <a:t>produktivitas</a:t>
            </a:r>
            <a:r>
              <a:rPr lang="en-ID" sz="1100" b="0" dirty="0">
                <a:latin typeface="Aptos" panose="020B0004020202020204" pitchFamily="34" charset="0"/>
              </a:rPr>
              <a:t> </a:t>
            </a:r>
            <a:r>
              <a:rPr lang="en-ID" sz="1100" b="0" dirty="0" err="1">
                <a:latin typeface="Aptos" panose="020B0004020202020204" pitchFamily="34" charset="0"/>
              </a:rPr>
              <a:t>kerja</a:t>
            </a:r>
            <a:r>
              <a:rPr lang="en-ID" sz="1100" b="0" dirty="0">
                <a:latin typeface="Aptos" panose="020B0004020202020204" pitchFamily="34" charset="0"/>
              </a:rPr>
              <a:t>.</a:t>
            </a:r>
          </a:p>
          <a:p>
            <a:r>
              <a:rPr lang="en-ID" sz="1100" dirty="0">
                <a:latin typeface="Aptos" panose="020B0004020202020204" pitchFamily="34" charset="0"/>
              </a:rPr>
              <a:t>1.4.2.2 Manfaat </a:t>
            </a:r>
            <a:r>
              <a:rPr lang="en-ID" sz="1100" dirty="0" err="1">
                <a:latin typeface="Aptos" panose="020B0004020202020204" pitchFamily="34" charset="0"/>
              </a:rPr>
              <a:t>bagi</a:t>
            </a:r>
            <a:r>
              <a:rPr lang="en-ID" sz="1100" dirty="0">
                <a:latin typeface="Aptos" panose="020B0004020202020204" pitchFamily="34" charset="0"/>
              </a:rPr>
              <a:t> Perusahaan: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D" sz="1100" b="0" dirty="0" err="1">
                <a:latin typeface="Aptos" panose="020B0004020202020204" pitchFamily="34" charset="0"/>
              </a:rPr>
              <a:t>Mendukung</a:t>
            </a:r>
            <a:r>
              <a:rPr lang="en-ID" sz="1100" b="0" dirty="0">
                <a:latin typeface="Aptos" panose="020B0004020202020204" pitchFamily="34" charset="0"/>
              </a:rPr>
              <a:t> </a:t>
            </a:r>
            <a:r>
              <a:rPr lang="en-ID" sz="1100" b="0" dirty="0" err="1">
                <a:latin typeface="Aptos" panose="020B0004020202020204" pitchFamily="34" charset="0"/>
              </a:rPr>
              <a:t>internalisasi</a:t>
            </a:r>
            <a:r>
              <a:rPr lang="en-ID" sz="1100" b="0" dirty="0">
                <a:latin typeface="Aptos" panose="020B0004020202020204" pitchFamily="34" charset="0"/>
              </a:rPr>
              <a:t> </a:t>
            </a:r>
            <a:r>
              <a:rPr lang="en-ID" sz="1100" b="0" dirty="0" err="1">
                <a:latin typeface="Aptos" panose="020B0004020202020204" pitchFamily="34" charset="0"/>
              </a:rPr>
              <a:t>nilai</a:t>
            </a:r>
            <a:r>
              <a:rPr lang="en-ID" sz="1100" b="0" dirty="0">
                <a:latin typeface="Aptos" panose="020B0004020202020204" pitchFamily="34" charset="0"/>
              </a:rPr>
              <a:t> </a:t>
            </a:r>
            <a:r>
              <a:rPr lang="en-ID" sz="1100" b="0" i="1" dirty="0" err="1">
                <a:latin typeface="Aptos" panose="020B0004020202020204" pitchFamily="34" charset="0"/>
              </a:rPr>
              <a:t>Catur</a:t>
            </a:r>
            <a:r>
              <a:rPr lang="en-ID" sz="1100" b="0" i="1" dirty="0">
                <a:latin typeface="Aptos" panose="020B0004020202020204" pitchFamily="34" charset="0"/>
              </a:rPr>
              <a:t> Dharma Astra</a:t>
            </a:r>
            <a:r>
              <a:rPr lang="en-ID" sz="1100" b="0" dirty="0">
                <a:latin typeface="Aptos" panose="020B00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D" sz="1100" b="0" dirty="0" err="1">
                <a:latin typeface="Aptos" panose="020B0004020202020204" pitchFamily="34" charset="0"/>
              </a:rPr>
              <a:t>Meningkatkan</a:t>
            </a:r>
            <a:r>
              <a:rPr lang="en-ID" sz="1100" b="0" dirty="0">
                <a:latin typeface="Aptos" panose="020B0004020202020204" pitchFamily="34" charset="0"/>
              </a:rPr>
              <a:t> </a:t>
            </a:r>
            <a:r>
              <a:rPr lang="en-ID" sz="1100" b="0" dirty="0" err="1">
                <a:latin typeface="Aptos" panose="020B0004020202020204" pitchFamily="34" charset="0"/>
              </a:rPr>
              <a:t>citra</a:t>
            </a:r>
            <a:r>
              <a:rPr lang="en-ID" sz="1100" b="0" dirty="0">
                <a:latin typeface="Aptos" panose="020B0004020202020204" pitchFamily="34" charset="0"/>
              </a:rPr>
              <a:t> </a:t>
            </a:r>
            <a:r>
              <a:rPr lang="en-ID" sz="1100" b="0" dirty="0" err="1">
                <a:latin typeface="Aptos" panose="020B0004020202020204" pitchFamily="34" charset="0"/>
              </a:rPr>
              <a:t>positif</a:t>
            </a:r>
            <a:r>
              <a:rPr lang="en-ID" sz="1100" b="0" dirty="0">
                <a:latin typeface="Aptos" panose="020B0004020202020204" pitchFamily="34" charset="0"/>
              </a:rPr>
              <a:t> dan </a:t>
            </a:r>
            <a:r>
              <a:rPr lang="en-ID" sz="1100" b="0" dirty="0" err="1">
                <a:latin typeface="Aptos" panose="020B0004020202020204" pitchFamily="34" charset="0"/>
              </a:rPr>
              <a:t>kepedulian</a:t>
            </a:r>
            <a:r>
              <a:rPr lang="en-ID" sz="1100" b="0" dirty="0">
                <a:latin typeface="Aptos" panose="020B0004020202020204" pitchFamily="34" charset="0"/>
              </a:rPr>
              <a:t> </a:t>
            </a:r>
            <a:r>
              <a:rPr lang="en-ID" sz="1100" b="0" dirty="0" err="1">
                <a:latin typeface="Aptos" panose="020B0004020202020204" pitchFamily="34" charset="0"/>
              </a:rPr>
              <a:t>perusahaan</a:t>
            </a:r>
            <a:r>
              <a:rPr lang="en-ID" sz="1100" b="0" dirty="0">
                <a:latin typeface="Aptos" panose="020B00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D" sz="1100" b="0" dirty="0" err="1">
                <a:latin typeface="Aptos" panose="020B0004020202020204" pitchFamily="34" charset="0"/>
              </a:rPr>
              <a:t>Sinergi</a:t>
            </a:r>
            <a:r>
              <a:rPr lang="en-ID" sz="1100" b="0" dirty="0">
                <a:latin typeface="Aptos" panose="020B0004020202020204" pitchFamily="34" charset="0"/>
              </a:rPr>
              <a:t> program </a:t>
            </a:r>
            <a:r>
              <a:rPr lang="en-ID" sz="1100" b="0" dirty="0" err="1">
                <a:latin typeface="Aptos" panose="020B0004020202020204" pitchFamily="34" charset="0"/>
              </a:rPr>
              <a:t>keagamaan</a:t>
            </a:r>
            <a:r>
              <a:rPr lang="en-ID" sz="1100" b="0" dirty="0">
                <a:latin typeface="Aptos" panose="020B0004020202020204" pitchFamily="34" charset="0"/>
              </a:rPr>
              <a:t> </a:t>
            </a:r>
            <a:r>
              <a:rPr lang="en-ID" sz="1100" b="0" dirty="0" err="1">
                <a:latin typeface="Aptos" panose="020B0004020202020204" pitchFamily="34" charset="0"/>
              </a:rPr>
              <a:t>dengan</a:t>
            </a:r>
            <a:r>
              <a:rPr lang="en-ID" sz="1100" b="0" dirty="0">
                <a:latin typeface="Aptos" panose="020B0004020202020204" pitchFamily="34" charset="0"/>
              </a:rPr>
              <a:t> CSR.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D" sz="1100" b="0" dirty="0" err="1">
                <a:latin typeface="Aptos" panose="020B0004020202020204" pitchFamily="34" charset="0"/>
              </a:rPr>
              <a:t>Efisiensi</a:t>
            </a:r>
            <a:r>
              <a:rPr lang="en-ID" sz="1100" b="0" dirty="0">
                <a:latin typeface="Aptos" panose="020B0004020202020204" pitchFamily="34" charset="0"/>
              </a:rPr>
              <a:t> </a:t>
            </a:r>
            <a:r>
              <a:rPr lang="en-ID" sz="1100" b="0" dirty="0" err="1">
                <a:latin typeface="Aptos" panose="020B0004020202020204" pitchFamily="34" charset="0"/>
              </a:rPr>
              <a:t>sumber</a:t>
            </a:r>
            <a:r>
              <a:rPr lang="en-ID" sz="1100" b="0" dirty="0">
                <a:latin typeface="Aptos" panose="020B0004020202020204" pitchFamily="34" charset="0"/>
              </a:rPr>
              <a:t> </a:t>
            </a:r>
            <a:r>
              <a:rPr lang="en-ID" sz="1100" b="0" dirty="0" err="1">
                <a:latin typeface="Aptos" panose="020B0004020202020204" pitchFamily="34" charset="0"/>
              </a:rPr>
              <a:t>daya</a:t>
            </a:r>
            <a:r>
              <a:rPr lang="en-ID" sz="1100" b="0" dirty="0">
                <a:latin typeface="Aptos" panose="020B0004020202020204" pitchFamily="34" charset="0"/>
              </a:rPr>
              <a:t> </a:t>
            </a:r>
            <a:r>
              <a:rPr lang="en-ID" sz="1100" b="0" dirty="0" err="1">
                <a:latin typeface="Aptos" panose="020B0004020202020204" pitchFamily="34" charset="0"/>
              </a:rPr>
              <a:t>antar</a:t>
            </a:r>
            <a:r>
              <a:rPr lang="en-ID" sz="1100" b="0" dirty="0">
                <a:latin typeface="Aptos" panose="020B0004020202020204" pitchFamily="34" charset="0"/>
              </a:rPr>
              <a:t> unit.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D" sz="1100" b="0" dirty="0" err="1">
                <a:latin typeface="Aptos" panose="020B0004020202020204" pitchFamily="34" charset="0"/>
              </a:rPr>
              <a:t>Membangun</a:t>
            </a:r>
            <a:r>
              <a:rPr lang="en-ID" sz="1100" b="0" dirty="0">
                <a:latin typeface="Aptos" panose="020B0004020202020204" pitchFamily="34" charset="0"/>
              </a:rPr>
              <a:t> </a:t>
            </a:r>
            <a:r>
              <a:rPr lang="en-ID" sz="1100" b="0" dirty="0" err="1">
                <a:latin typeface="Aptos" panose="020B0004020202020204" pitchFamily="34" charset="0"/>
              </a:rPr>
              <a:t>budaya</a:t>
            </a:r>
            <a:r>
              <a:rPr lang="en-ID" sz="1100" b="0" dirty="0">
                <a:latin typeface="Aptos" panose="020B0004020202020204" pitchFamily="34" charset="0"/>
              </a:rPr>
              <a:t> </a:t>
            </a:r>
            <a:r>
              <a:rPr lang="en-ID" sz="1100" b="0" dirty="0" err="1">
                <a:latin typeface="Aptos" panose="020B0004020202020204" pitchFamily="34" charset="0"/>
              </a:rPr>
              <a:t>kerja</a:t>
            </a:r>
            <a:r>
              <a:rPr lang="en-ID" sz="1100" b="0" dirty="0">
                <a:latin typeface="Aptos" panose="020B0004020202020204" pitchFamily="34" charset="0"/>
              </a:rPr>
              <a:t> yang </a:t>
            </a:r>
            <a:r>
              <a:rPr lang="en-ID" sz="1100" b="0" dirty="0" err="1">
                <a:latin typeface="Aptos" panose="020B0004020202020204" pitchFamily="34" charset="0"/>
              </a:rPr>
              <a:t>berkarakter</a:t>
            </a:r>
            <a:r>
              <a:rPr lang="en-ID" sz="1100" b="0" dirty="0">
                <a:latin typeface="Aptos" panose="020B0004020202020204" pitchFamily="34" charset="0"/>
              </a:rPr>
              <a:t> dan </a:t>
            </a:r>
            <a:r>
              <a:rPr lang="en-ID" sz="1100" b="0" dirty="0" err="1">
                <a:latin typeface="Aptos" panose="020B0004020202020204" pitchFamily="34" charset="0"/>
              </a:rPr>
              <a:t>beretika</a:t>
            </a:r>
            <a:r>
              <a:rPr lang="en-ID" sz="1100" b="0" dirty="0">
                <a:latin typeface="Aptos" panose="020B0004020202020204" pitchFamily="34" charset="0"/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2971" y="3391589"/>
            <a:ext cx="2114427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Sharing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Tabliqh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Akbar di Amaliah.id</a:t>
            </a:r>
            <a:endParaRPr lang="en-US" sz="900" b="1" dirty="0">
              <a:solidFill>
                <a:srgbClr val="FFFFFF"/>
              </a:solidFill>
              <a:latin typeface="Aptos" panose="020B0004020202020204" pitchFamily="34" charset="0"/>
              <a:ea typeface="+mn-lt"/>
              <a:cs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17056" y="3399282"/>
            <a:ext cx="2029801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Sharing </a:t>
            </a:r>
            <a:r>
              <a:rPr lang="en-US" sz="900" b="1" dirty="0" err="1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kegiatan</a:t>
            </a:r>
            <a:r>
              <a:rPr lang="en-US" sz="900" b="1" dirty="0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Cek Kesehatan Gratis</a:t>
            </a:r>
            <a:endParaRPr lang="en-US" sz="900" b="1" dirty="0">
              <a:solidFill>
                <a:schemeClr val="bg1"/>
              </a:solidFill>
              <a:latin typeface="Aptos" panose="020B0004020202020204" pitchFamily="34" charset="0"/>
              <a:ea typeface="+mn-lt"/>
              <a:cs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4839" y="4874946"/>
            <a:ext cx="2132560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100"/>
              </a:spcBef>
            </a:pPr>
            <a:r>
              <a:rPr lang="en-US" sz="900" b="1" dirty="0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Sharing </a:t>
            </a:r>
            <a:r>
              <a:rPr lang="en-US" sz="900" b="1" dirty="0" err="1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Infaq</a:t>
            </a:r>
            <a:r>
              <a:rPr lang="en-US" sz="900" b="1" dirty="0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 </a:t>
            </a:r>
            <a:r>
              <a:rPr lang="en-US" sz="900" b="1" dirty="0" err="1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Produktif</a:t>
            </a:r>
            <a:r>
              <a:rPr lang="en-US" sz="900" b="1" dirty="0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 Tebar </a:t>
            </a:r>
            <a:r>
              <a:rPr lang="en-US" sz="900" b="1" dirty="0" err="1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Bibit</a:t>
            </a:r>
            <a:r>
              <a:rPr lang="en-US" sz="900" b="1" dirty="0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Cabe</a:t>
            </a:r>
            <a:endParaRPr lang="en-US" sz="9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64733" y="4874945"/>
            <a:ext cx="2039078" cy="2769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Sharing </a:t>
            </a:r>
            <a:r>
              <a:rPr lang="en-US" sz="900" b="1" dirty="0" err="1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kegiatan</a:t>
            </a:r>
            <a:r>
              <a:rPr lang="en-US" sz="900" b="1" dirty="0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Training by </a:t>
            </a:r>
            <a:r>
              <a:rPr lang="en-US" sz="900" b="1" dirty="0" err="1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tim</a:t>
            </a:r>
            <a:r>
              <a:rPr lang="en-US" sz="900" b="1" dirty="0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Multimedia</a:t>
            </a:r>
            <a:endParaRPr lang="en-US" sz="900" b="1" dirty="0">
              <a:solidFill>
                <a:schemeClr val="bg1"/>
              </a:solidFill>
              <a:latin typeface="Aptos" panose="020B0004020202020204" pitchFamily="34" charset="0"/>
              <a:ea typeface="+mn-lt"/>
              <a:cs typeface="+mn-lt"/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432892" y="708183"/>
            <a:ext cx="617620" cy="392697"/>
            <a:chOff x="0" y="0"/>
            <a:chExt cx="320271" cy="203635"/>
          </a:xfrm>
        </p:grpSpPr>
        <p:sp>
          <p:nvSpPr>
            <p:cNvPr id="18" name="Freeform 11"/>
            <p:cNvSpPr/>
            <p:nvPr/>
          </p:nvSpPr>
          <p:spPr>
            <a:xfrm>
              <a:off x="0" y="0"/>
              <a:ext cx="320271" cy="203635"/>
            </a:xfrm>
            <a:custGeom>
              <a:avLst/>
              <a:gdLst/>
              <a:ahLst/>
              <a:cxnLst/>
              <a:rect l="l" t="t" r="r" b="b"/>
              <a:pathLst>
                <a:path w="320271" h="203635">
                  <a:moveTo>
                    <a:pt x="101818" y="0"/>
                  </a:moveTo>
                  <a:lnTo>
                    <a:pt x="218453" y="0"/>
                  </a:lnTo>
                  <a:cubicBezTo>
                    <a:pt x="245457" y="0"/>
                    <a:pt x="271355" y="10727"/>
                    <a:pt x="290449" y="29822"/>
                  </a:cubicBezTo>
                  <a:cubicBezTo>
                    <a:pt x="309544" y="48916"/>
                    <a:pt x="320271" y="74814"/>
                    <a:pt x="320271" y="101818"/>
                  </a:cubicBezTo>
                  <a:lnTo>
                    <a:pt x="320271" y="101818"/>
                  </a:lnTo>
                  <a:cubicBezTo>
                    <a:pt x="320271" y="128821"/>
                    <a:pt x="309544" y="154719"/>
                    <a:pt x="290449" y="173814"/>
                  </a:cubicBezTo>
                  <a:cubicBezTo>
                    <a:pt x="271355" y="192908"/>
                    <a:pt x="245457" y="203635"/>
                    <a:pt x="218453" y="203635"/>
                  </a:cubicBezTo>
                  <a:lnTo>
                    <a:pt x="101818" y="203635"/>
                  </a:lnTo>
                  <a:cubicBezTo>
                    <a:pt x="74814" y="203635"/>
                    <a:pt x="48916" y="192908"/>
                    <a:pt x="29822" y="173814"/>
                  </a:cubicBezTo>
                  <a:cubicBezTo>
                    <a:pt x="10727" y="154719"/>
                    <a:pt x="0" y="128821"/>
                    <a:pt x="0" y="101818"/>
                  </a:cubicBezTo>
                  <a:lnTo>
                    <a:pt x="0" y="101818"/>
                  </a:lnTo>
                  <a:cubicBezTo>
                    <a:pt x="0" y="74814"/>
                    <a:pt x="10727" y="48916"/>
                    <a:pt x="29822" y="29822"/>
                  </a:cubicBezTo>
                  <a:cubicBezTo>
                    <a:pt x="48916" y="10727"/>
                    <a:pt x="74814" y="0"/>
                    <a:pt x="101818" y="0"/>
                  </a:cubicBezTo>
                  <a:close/>
                </a:path>
              </a:pathLst>
            </a:custGeom>
            <a:solidFill>
              <a:srgbClr val="292B55"/>
            </a:solidFill>
            <a:ln w="38100" cap="rnd">
              <a:solidFill>
                <a:srgbClr val="EBCA3F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ID" sz="18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1.4</a:t>
              </a:r>
            </a:p>
          </p:txBody>
        </p:sp>
        <p:sp>
          <p:nvSpPr>
            <p:cNvPr id="19" name="TextBox 12"/>
            <p:cNvSpPr txBox="1"/>
            <p:nvPr/>
          </p:nvSpPr>
          <p:spPr>
            <a:xfrm>
              <a:off x="0" y="47625"/>
              <a:ext cx="320271" cy="156010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algn="ctr">
                <a:lnSpc>
                  <a:spcPts val="1270"/>
                </a:lnSpc>
              </a:pPr>
              <a:endParaRPr sz="465" b="1">
                <a:latin typeface="Aptos" panose="020B00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9"/>
          <p:cNvSpPr txBox="1"/>
          <p:nvPr/>
        </p:nvSpPr>
        <p:spPr>
          <a:xfrm>
            <a:off x="1228890" y="175680"/>
            <a:ext cx="8413892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2030"/>
              </a:lnSpc>
              <a:defRPr sz="1600" b="1">
                <a:solidFill>
                  <a:srgbClr val="2A2A2A"/>
                </a:solidFill>
                <a:latin typeface="+mj-lt"/>
                <a:ea typeface="Berkshire Swash" panose="02000505000000020003"/>
                <a:cs typeface="Berkshire Swash" panose="02000505000000020003"/>
              </a:defRPr>
            </a:lvl1pPr>
          </a:lstStyle>
          <a:p>
            <a:r>
              <a:rPr lang="en-US" sz="1800" b="0" dirty="0">
                <a:latin typeface="Berkshire Swash" panose="02000505000000020003" charset="0"/>
              </a:rPr>
              <a:t>Pilar 2: </a:t>
            </a:r>
            <a:r>
              <a:rPr lang="en-US" sz="1800" b="0" dirty="0" err="1">
                <a:latin typeface="Berkshire Swash" panose="02000505000000020003" charset="0"/>
              </a:rPr>
              <a:t>Hubungan</a:t>
            </a:r>
            <a:r>
              <a:rPr lang="en-US" sz="1800" b="0" dirty="0">
                <a:latin typeface="Berkshire Swash" panose="02000505000000020003" charset="0"/>
              </a:rPr>
              <a:t> </a:t>
            </a:r>
            <a:r>
              <a:rPr lang="en-US" sz="1800" b="0" dirty="0" err="1">
                <a:latin typeface="Berkshire Swash" panose="02000505000000020003" charset="0"/>
              </a:rPr>
              <a:t>Manajemen</a:t>
            </a:r>
            <a:r>
              <a:rPr lang="en-US" sz="1800" b="0" dirty="0">
                <a:latin typeface="Berkshire Swash" panose="02000505000000020003" charset="0"/>
              </a:rPr>
              <a:t> Perusahaan </a:t>
            </a:r>
            <a:r>
              <a:rPr lang="en-US" sz="1800" b="0" dirty="0" err="1">
                <a:latin typeface="Berkshire Swash" panose="02000505000000020003" charset="0"/>
              </a:rPr>
              <a:t>dengan</a:t>
            </a:r>
            <a:r>
              <a:rPr lang="en-US" sz="1800" b="0" dirty="0">
                <a:latin typeface="Berkshire Swash" panose="02000505000000020003" charset="0"/>
              </a:rPr>
              <a:t> DKM dan </a:t>
            </a:r>
            <a:r>
              <a:rPr lang="en-US" sz="1800" b="0" dirty="0" err="1">
                <a:latin typeface="Berkshire Swash" panose="02000505000000020003" charset="0"/>
              </a:rPr>
              <a:t>Jama'ah</a:t>
            </a:r>
            <a:r>
              <a:rPr lang="en-US" sz="1800" b="0" dirty="0">
                <a:latin typeface="Berkshire Swash" panose="02000505000000020003" charset="0"/>
              </a:rPr>
              <a:t> ​</a:t>
            </a:r>
            <a:endParaRPr lang="en-US" sz="1800" b="0" dirty="0">
              <a:latin typeface="Berkshire Swash" panose="02000505000000020003" charset="0"/>
              <a:sym typeface="Berkshire Swash" panose="02000505000000020003"/>
            </a:endParaRPr>
          </a:p>
        </p:txBody>
      </p:sp>
      <p:sp>
        <p:nvSpPr>
          <p:cNvPr id="4" name="TextBox 12"/>
          <p:cNvSpPr txBox="1"/>
          <p:nvPr/>
        </p:nvSpPr>
        <p:spPr>
          <a:xfrm>
            <a:off x="1165977" y="706143"/>
            <a:ext cx="4458043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err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  <a:sym typeface="Berkshire Swash" panose="02000505000000020003"/>
              </a:rPr>
              <a:t>Koordinasi</a:t>
            </a:r>
            <a:r>
              <a:rPr lang="en-US" sz="1600" b="1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  <a:sym typeface="Berkshire Swash" panose="02000505000000020003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  <a:sym typeface="Berkshire Swash" panose="02000505000000020003"/>
              </a:rPr>
              <a:t>Manajemen</a:t>
            </a:r>
            <a:r>
              <a:rPr lang="en-US" sz="1600" b="1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  <a:sym typeface="Berkshire Swash" panose="02000505000000020003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  <a:sym typeface="Berkshire Swash" panose="02000505000000020003"/>
              </a:rPr>
              <a:t>dengan</a:t>
            </a:r>
            <a:r>
              <a:rPr lang="en-US" sz="1600" b="1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  <a:sym typeface="Berkshire Swash" panose="02000505000000020003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  <a:sym typeface="Berkshire Swash" panose="02000505000000020003"/>
              </a:rPr>
              <a:t>Pengurus</a:t>
            </a:r>
            <a:r>
              <a:rPr lang="en-US" sz="1600" b="1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  <a:sym typeface="Berkshire Swash" panose="02000505000000020003"/>
              </a:rPr>
              <a:t> DKM</a:t>
            </a:r>
            <a:endParaRPr lang="en-US" sz="1050" b="1" dirty="0">
              <a:latin typeface="Aptos" panose="020B0004020202020204" pitchFamily="34" charset="0"/>
              <a:ea typeface="Calibri" panose="020F0502020204030204"/>
              <a:cs typeface="Calibri" panose="020F0502020204030204"/>
              <a:sym typeface="Berkshire Swash" panose="02000505000000020003"/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191327" y="1044472"/>
            <a:ext cx="3002974" cy="169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Arial" panose="020B0604020202020204"/>
                <a:sym typeface="Berkshire Swash" panose="02000505000000020003"/>
              </a:rPr>
              <a:t>2.1.1 </a:t>
            </a:r>
            <a:r>
              <a:rPr lang="en-US" sz="1100" b="1" dirty="0" err="1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Rapat</a:t>
            </a:r>
            <a:r>
              <a:rPr lang="en-US" sz="11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r>
              <a:rPr lang="en-US" sz="1100" b="1" dirty="0" err="1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tidak</a:t>
            </a:r>
            <a:r>
              <a:rPr lang="en-US" sz="11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rutin dan </a:t>
            </a:r>
            <a:r>
              <a:rPr lang="en-US" sz="1100" b="1" dirty="0" err="1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pelaporan</a:t>
            </a:r>
            <a:r>
              <a:rPr lang="en-US" sz="11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r>
              <a:rPr lang="en-US" sz="1100" b="1" dirty="0" err="1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dokumen</a:t>
            </a:r>
            <a:endParaRPr lang="en-US" sz="1100" b="1" dirty="0">
              <a:latin typeface="Aptos" panose="020B0004020202020204" pitchFamily="34" charset="0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9" name="Picture 8" descr="A group of men sitting at desks with laptops and helmets&#10;&#10;AI-generated content may be incorrect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52" y="1278416"/>
            <a:ext cx="2830722" cy="12053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200272" y="2529900"/>
            <a:ext cx="2836108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Meeting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Manajemen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dengan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DKM</a:t>
            </a:r>
            <a:endParaRPr lang="en-US" b="1" dirty="0">
              <a:latin typeface="Aptos" panose="020B0004020202020204" pitchFamily="34" charset="0"/>
            </a:endParaRPr>
          </a:p>
        </p:txBody>
      </p:sp>
      <p:pic>
        <p:nvPicPr>
          <p:cNvPr id="15" name="Picture 14" descr="A document with signature on it&#10;&#10;AI-generated content may be incorrect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520" y="2709991"/>
            <a:ext cx="1418700" cy="2027790"/>
          </a:xfrm>
          <a:prstGeom prst="rect">
            <a:avLst/>
          </a:prstGeom>
          <a:ln w="12700">
            <a:solidFill>
              <a:srgbClr val="00B0F0"/>
            </a:solidFill>
          </a:ln>
        </p:spPr>
      </p:pic>
      <p:pic>
        <p:nvPicPr>
          <p:cNvPr id="16" name="Picture 15" descr="A document with writing on it&#10;&#10;AI-generated content may be incorrect.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2814" y="2711028"/>
            <a:ext cx="1407101" cy="2026753"/>
          </a:xfrm>
          <a:prstGeom prst="rect">
            <a:avLst/>
          </a:prstGeom>
          <a:ln w="12700">
            <a:solidFill>
              <a:srgbClr val="00B0F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211166" y="4801992"/>
            <a:ext cx="2836108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Pelaporan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Dokumen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7" name="TextBox 12"/>
          <p:cNvSpPr txBox="1"/>
          <p:nvPr/>
        </p:nvSpPr>
        <p:spPr>
          <a:xfrm>
            <a:off x="3394999" y="1032633"/>
            <a:ext cx="2583058" cy="338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/>
            <a:r>
              <a:rPr lang="en-US" sz="1100" b="1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Arial" panose="020B0604020202020204"/>
                <a:sym typeface="Berkshire Swash" panose="02000505000000020003"/>
              </a:rPr>
              <a:t>2.1.2 </a:t>
            </a:r>
            <a:r>
              <a:rPr lang="en-US" sz="1100" b="1" dirty="0" err="1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Dokumen</a:t>
            </a:r>
            <a:r>
              <a:rPr lang="en-US" sz="11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SK </a:t>
            </a:r>
            <a:r>
              <a:rPr lang="en-US" sz="1100" b="1" dirty="0" err="1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kepengurusan</a:t>
            </a:r>
            <a:r>
              <a:rPr lang="en-US" sz="11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DKM </a:t>
            </a:r>
            <a:r>
              <a:rPr lang="en-US" sz="1100" b="1" dirty="0" err="1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dari</a:t>
            </a:r>
            <a:r>
              <a:rPr lang="en-US" sz="11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r>
              <a:rPr lang="en-US" sz="1100" b="1" dirty="0" err="1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Manajemen</a:t>
            </a:r>
            <a:endParaRPr lang="en-US" sz="1100" b="1" dirty="0">
              <a:latin typeface="Aptos" panose="020B0004020202020204" pitchFamily="34" charset="0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9" name="TextBox 12"/>
          <p:cNvSpPr txBox="1"/>
          <p:nvPr/>
        </p:nvSpPr>
        <p:spPr>
          <a:xfrm>
            <a:off x="6518594" y="1003735"/>
            <a:ext cx="2517511" cy="507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Arial" panose="020B0604020202020204"/>
                <a:sym typeface="Berkshire Swash" panose="02000505000000020003"/>
              </a:rPr>
              <a:t>2.1.3 </a:t>
            </a:r>
            <a:r>
              <a:rPr lang="en-US" sz="1050" b="1" dirty="0" err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  <a:sym typeface="Berkshire Swash" panose="02000505000000020003"/>
              </a:rPr>
              <a:t>Dokumen</a:t>
            </a:r>
            <a:r>
              <a:rPr lang="en-US" sz="11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program </a:t>
            </a:r>
            <a:r>
              <a:rPr lang="en-US" sz="1100" b="1" dirty="0" err="1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kerja</a:t>
            </a:r>
            <a:r>
              <a:rPr lang="en-US" sz="11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dan </a:t>
            </a:r>
            <a:r>
              <a:rPr lang="en-US" sz="1100" b="1" dirty="0" err="1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anggaran</a:t>
            </a:r>
            <a:r>
              <a:rPr lang="en-US" sz="11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yang </a:t>
            </a:r>
            <a:r>
              <a:rPr lang="en-US" sz="1100" b="1" dirty="0" err="1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sudah</a:t>
            </a:r>
            <a:r>
              <a:rPr lang="en-US" sz="11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r>
              <a:rPr lang="en-US" sz="1100" b="1" dirty="0" err="1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disetujui</a:t>
            </a:r>
            <a:r>
              <a:rPr lang="en-US" sz="11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oleh </a:t>
            </a:r>
            <a:r>
              <a:rPr lang="en-US" sz="1100" b="1" dirty="0" err="1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Manajemen</a:t>
            </a:r>
            <a:endParaRPr lang="en-US" sz="1100" b="1" dirty="0">
              <a:latin typeface="Aptos" panose="020B0004020202020204" pitchFamily="34" charset="0"/>
              <a:ea typeface="+mn-lt"/>
              <a:cs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5047" y="4798714"/>
            <a:ext cx="2595365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SK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Kepengurusan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DKM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74127" y="4798714"/>
            <a:ext cx="2517739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00" b="1" dirty="0" err="1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Dokumen</a:t>
            </a:r>
            <a:r>
              <a:rPr lang="en-US" sz="900" b="1" dirty="0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 program </a:t>
            </a:r>
            <a:r>
              <a:rPr lang="en-US" sz="900" b="1" dirty="0" err="1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kerja</a:t>
            </a:r>
            <a:r>
              <a:rPr lang="en-US" sz="900" b="1" dirty="0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 dan </a:t>
            </a:r>
            <a:r>
              <a:rPr lang="en-US" sz="900" b="1" dirty="0" err="1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anggaran</a:t>
            </a:r>
            <a:endParaRPr lang="en-US" sz="900" dirty="0">
              <a:solidFill>
                <a:schemeClr val="bg1"/>
              </a:solidFill>
              <a:latin typeface="Aptos" panose="020B0004020202020204" pitchFamily="34" charset="0"/>
              <a:ea typeface="Calibri" panose="020F0502020204030204"/>
              <a:cs typeface="Calibri" panose="020F0502020204030204"/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472477" y="625910"/>
            <a:ext cx="617620" cy="392697"/>
            <a:chOff x="0" y="0"/>
            <a:chExt cx="320271" cy="203635"/>
          </a:xfrm>
        </p:grpSpPr>
        <p:sp>
          <p:nvSpPr>
            <p:cNvPr id="18" name="Freeform 11"/>
            <p:cNvSpPr/>
            <p:nvPr/>
          </p:nvSpPr>
          <p:spPr>
            <a:xfrm>
              <a:off x="0" y="0"/>
              <a:ext cx="320271" cy="203635"/>
            </a:xfrm>
            <a:custGeom>
              <a:avLst/>
              <a:gdLst/>
              <a:ahLst/>
              <a:cxnLst/>
              <a:rect l="l" t="t" r="r" b="b"/>
              <a:pathLst>
                <a:path w="320271" h="203635">
                  <a:moveTo>
                    <a:pt x="101818" y="0"/>
                  </a:moveTo>
                  <a:lnTo>
                    <a:pt x="218453" y="0"/>
                  </a:lnTo>
                  <a:cubicBezTo>
                    <a:pt x="245457" y="0"/>
                    <a:pt x="271355" y="10727"/>
                    <a:pt x="290449" y="29822"/>
                  </a:cubicBezTo>
                  <a:cubicBezTo>
                    <a:pt x="309544" y="48916"/>
                    <a:pt x="320271" y="74814"/>
                    <a:pt x="320271" y="101818"/>
                  </a:cubicBezTo>
                  <a:lnTo>
                    <a:pt x="320271" y="101818"/>
                  </a:lnTo>
                  <a:cubicBezTo>
                    <a:pt x="320271" y="128821"/>
                    <a:pt x="309544" y="154719"/>
                    <a:pt x="290449" y="173814"/>
                  </a:cubicBezTo>
                  <a:cubicBezTo>
                    <a:pt x="271355" y="192908"/>
                    <a:pt x="245457" y="203635"/>
                    <a:pt x="218453" y="203635"/>
                  </a:cubicBezTo>
                  <a:lnTo>
                    <a:pt x="101818" y="203635"/>
                  </a:lnTo>
                  <a:cubicBezTo>
                    <a:pt x="74814" y="203635"/>
                    <a:pt x="48916" y="192908"/>
                    <a:pt x="29822" y="173814"/>
                  </a:cubicBezTo>
                  <a:cubicBezTo>
                    <a:pt x="10727" y="154719"/>
                    <a:pt x="0" y="128821"/>
                    <a:pt x="0" y="101818"/>
                  </a:cubicBezTo>
                  <a:lnTo>
                    <a:pt x="0" y="101818"/>
                  </a:lnTo>
                  <a:cubicBezTo>
                    <a:pt x="0" y="74814"/>
                    <a:pt x="10727" y="48916"/>
                    <a:pt x="29822" y="29822"/>
                  </a:cubicBezTo>
                  <a:cubicBezTo>
                    <a:pt x="48916" y="10727"/>
                    <a:pt x="74814" y="0"/>
                    <a:pt x="101818" y="0"/>
                  </a:cubicBezTo>
                  <a:close/>
                </a:path>
              </a:pathLst>
            </a:custGeom>
            <a:solidFill>
              <a:srgbClr val="292B55"/>
            </a:solidFill>
            <a:ln w="38100" cap="rnd">
              <a:solidFill>
                <a:srgbClr val="EBCA3F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ID" sz="18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2.1</a:t>
              </a:r>
            </a:p>
          </p:txBody>
        </p:sp>
        <p:sp>
          <p:nvSpPr>
            <p:cNvPr id="19" name="TextBox 12"/>
            <p:cNvSpPr txBox="1"/>
            <p:nvPr/>
          </p:nvSpPr>
          <p:spPr>
            <a:xfrm>
              <a:off x="0" y="47625"/>
              <a:ext cx="320271" cy="156010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algn="ctr">
                <a:lnSpc>
                  <a:spcPts val="1270"/>
                </a:lnSpc>
              </a:pPr>
              <a:endParaRPr sz="465" b="1">
                <a:latin typeface="Aptos" panose="020B0004020202020204" pitchFamily="34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8594" y="1529624"/>
            <a:ext cx="2623521" cy="3208157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4454" y="1539686"/>
            <a:ext cx="2623521" cy="3188031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2"/>
          <p:cNvSpPr txBox="1"/>
          <p:nvPr/>
        </p:nvSpPr>
        <p:spPr>
          <a:xfrm>
            <a:off x="141420" y="731600"/>
            <a:ext cx="4558566" cy="168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/>
            <a:r>
              <a:rPr lang="en-US" sz="1100" b="1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Arial" panose="020B0604020202020204"/>
                <a:sym typeface="Berkshire Swash" panose="02000505000000020003"/>
              </a:rPr>
              <a:t>2.1.4 </a:t>
            </a:r>
            <a:r>
              <a:rPr lang="en-US" sz="1100" b="1" dirty="0" err="1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Kegiatan</a:t>
            </a:r>
            <a:r>
              <a:rPr lang="en-US" sz="11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r>
              <a:rPr lang="en-US" sz="1100" b="1" dirty="0" err="1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bersama</a:t>
            </a:r>
            <a:r>
              <a:rPr lang="en-US" sz="11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r>
              <a:rPr lang="en-US" sz="1100" b="1" dirty="0" err="1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antara</a:t>
            </a:r>
            <a:r>
              <a:rPr lang="en-US" sz="11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DKM dan </a:t>
            </a:r>
            <a:r>
              <a:rPr lang="en-US" sz="1100" b="1" dirty="0" err="1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Managemen</a:t>
            </a:r>
            <a:r>
              <a:rPr lang="en-US" sz="1100" b="1" dirty="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Perusahaan</a:t>
            </a:r>
            <a:endParaRPr lang="en-US" sz="1100" b="1" dirty="0">
              <a:latin typeface="Aptos" panose="020B0004020202020204" pitchFamily="34" charset="0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8" name="Picture 7" descr="A group of people sitting in chairs&#10;&#10;AI-generated content may be incorrect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88" y="1004054"/>
            <a:ext cx="2222715" cy="133206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 descr="A group of people in front of a sign&#10;&#10;AI-generated content may be incorrect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40" y="2650882"/>
            <a:ext cx="2217113" cy="12778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 descr="A group of people standing in front of a banner&#10;&#10;AI-generated content may be incorrect.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9983" y="1004054"/>
            <a:ext cx="2194965" cy="133206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9" name="TextBox 22"/>
          <p:cNvSpPr txBox="1"/>
          <p:nvPr/>
        </p:nvSpPr>
        <p:spPr>
          <a:xfrm>
            <a:off x="300992" y="2383862"/>
            <a:ext cx="1885187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Donor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darah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0" name="TextBox 24"/>
          <p:cNvSpPr txBox="1"/>
          <p:nvPr/>
        </p:nvSpPr>
        <p:spPr>
          <a:xfrm>
            <a:off x="2635048" y="2380331"/>
            <a:ext cx="1884656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Safari Ramadhan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347924" y="3984872"/>
            <a:ext cx="1884655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Halal bi Halal</a:t>
            </a:r>
            <a:endParaRPr lang="en-US">
              <a:latin typeface="Aptos" panose="020B0004020202020204" pitchFamily="34" charset="0"/>
            </a:endParaRPr>
          </a:p>
        </p:txBody>
      </p:sp>
      <p:pic>
        <p:nvPicPr>
          <p:cNvPr id="24" name="Picture 23" descr="A group of men holding a sign&#10;&#10;AI-generated content may be incorrect.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4228" y="1004054"/>
            <a:ext cx="2007298" cy="24449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6" name="Picture 25" descr="A group of people sitting on the floor&#10;&#10;AI-generated content may be incorrect.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9983" y="2642920"/>
            <a:ext cx="2194965" cy="1266050"/>
          </a:xfrm>
          <a:prstGeom prst="rect">
            <a:avLst/>
          </a:prstGeom>
        </p:spPr>
      </p:pic>
      <p:sp>
        <p:nvSpPr>
          <p:cNvPr id="28" name="TextBox 23"/>
          <p:cNvSpPr txBox="1"/>
          <p:nvPr/>
        </p:nvSpPr>
        <p:spPr>
          <a:xfrm>
            <a:off x="2635048" y="3952199"/>
            <a:ext cx="1884655" cy="153888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Santunan</a:t>
            </a:r>
            <a:endParaRPr lang="en-US" err="1">
              <a:latin typeface="Aptos" panose="020B0004020202020204" pitchFamily="34" charset="0"/>
            </a:endParaRPr>
          </a:p>
        </p:txBody>
      </p:sp>
      <p:sp>
        <p:nvSpPr>
          <p:cNvPr id="29" name="TextBox 23"/>
          <p:cNvSpPr txBox="1"/>
          <p:nvPr/>
        </p:nvSpPr>
        <p:spPr>
          <a:xfrm>
            <a:off x="4810712" y="3578763"/>
            <a:ext cx="1996084" cy="2769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Qurban </a:t>
            </a:r>
            <a:r>
              <a:rPr lang="en-US" sz="900" b="1" dirty="0" err="1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bersama</a:t>
            </a:r>
            <a:r>
              <a:rPr lang="en-US" sz="900" b="1" dirty="0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 </a:t>
            </a:r>
            <a:r>
              <a:rPr lang="en-US" sz="900" b="1" dirty="0" err="1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untuk</a:t>
            </a:r>
            <a:r>
              <a:rPr lang="en-US" sz="900" b="1" dirty="0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 </a:t>
            </a:r>
            <a:r>
              <a:rPr lang="en-US" sz="900" b="1" dirty="0" err="1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warga</a:t>
            </a:r>
            <a:r>
              <a:rPr lang="en-US" sz="900" b="1" dirty="0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 </a:t>
            </a:r>
            <a:r>
              <a:rPr lang="en-US" sz="900" b="1" dirty="0" err="1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sekitar</a:t>
            </a:r>
            <a:endParaRPr lang="en-US" sz="900" b="1" dirty="0">
              <a:solidFill>
                <a:schemeClr val="bg1"/>
              </a:solidFill>
              <a:latin typeface="Aptos" panose="020B0004020202020204" pitchFamily="34" charset="0"/>
              <a:ea typeface="+mn-lt"/>
              <a:cs typeface="+mn-lt"/>
            </a:endParaRPr>
          </a:p>
          <a:p>
            <a:pPr algn="ctr"/>
            <a:r>
              <a:rPr lang="en-US" sz="900" b="1" dirty="0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( Ring 1 Perusahaan)</a:t>
            </a:r>
            <a:endParaRPr lang="en-US" sz="900" b="1" dirty="0">
              <a:solidFill>
                <a:schemeClr val="bg1"/>
              </a:solidFill>
              <a:latin typeface="Aptos" panose="020B0004020202020204" pitchFamily="34" charset="0"/>
              <a:ea typeface="+mn-lt"/>
              <a:cs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53228" y="1042613"/>
            <a:ext cx="2250195" cy="31107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1830"/>
              </a:lnSpc>
              <a:defRPr sz="1600" b="1">
                <a:solidFill>
                  <a:srgbClr val="2A2A2A"/>
                </a:solidFill>
                <a:latin typeface="+mj-lt"/>
                <a:ea typeface="Berkshire Swash" panose="02000505000000020003"/>
                <a:cs typeface="Berkshire Swash" panose="02000505000000020003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100" b="0" dirty="0" err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Dukungan</a:t>
            </a:r>
            <a:r>
              <a:rPr lang="en-US" sz="1100" b="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 </a:t>
            </a:r>
            <a:r>
              <a:rPr lang="en-US" sz="1100" b="0" dirty="0" err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Manajemen</a:t>
            </a:r>
            <a:r>
              <a:rPr lang="en-US" sz="1100" b="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 KRA </a:t>
            </a:r>
            <a:r>
              <a:rPr lang="en-US" sz="1100" b="0" dirty="0" err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terhadap</a:t>
            </a:r>
            <a:r>
              <a:rPr lang="en-US" sz="1100" b="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 DKM </a:t>
            </a:r>
          </a:p>
          <a:p>
            <a:pPr>
              <a:lnSpc>
                <a:spcPct val="100000"/>
              </a:lnSpc>
            </a:pPr>
            <a:endParaRPr lang="en-US" sz="1100" b="0" dirty="0">
              <a:solidFill>
                <a:srgbClr val="000000"/>
              </a:solidFill>
              <a:latin typeface="Aptos" panose="020B0004020202020204" pitchFamily="34" charset="0"/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en-US" sz="1100" b="0" dirty="0" err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Keterlibatan</a:t>
            </a:r>
            <a:r>
              <a:rPr lang="en-US" sz="1100" b="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 </a:t>
            </a:r>
            <a:r>
              <a:rPr lang="en-US" sz="1100" b="0" dirty="0" err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manajemen</a:t>
            </a:r>
            <a:r>
              <a:rPr lang="en-US" sz="1100" b="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 </a:t>
            </a:r>
            <a:r>
              <a:rPr lang="en-US" sz="1100" b="0" dirty="0" err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dalam</a:t>
            </a:r>
            <a:r>
              <a:rPr lang="en-US" sz="1100" b="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 </a:t>
            </a:r>
            <a:r>
              <a:rPr lang="en-US" sz="1100" b="0" dirty="0" err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kegiatan</a:t>
            </a:r>
            <a:r>
              <a:rPr lang="en-US" sz="1100" b="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 </a:t>
            </a:r>
            <a:r>
              <a:rPr lang="en-US" sz="1100" b="0" dirty="0" err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keagamaan</a:t>
            </a:r>
            <a:r>
              <a:rPr lang="en-US" sz="1100" b="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 </a:t>
            </a:r>
            <a:endParaRPr lang="en-US" sz="1100" b="0" dirty="0">
              <a:latin typeface="Aptos" panose="020B0004020202020204" pitchFamily="34" charset="0"/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en-US" sz="1100" b="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dan </a:t>
            </a:r>
            <a:r>
              <a:rPr lang="en-US" sz="1100" b="0" dirty="0" err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sosial</a:t>
            </a:r>
            <a:r>
              <a:rPr lang="en-US" sz="1100" b="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 </a:t>
            </a:r>
            <a:r>
              <a:rPr lang="en-US" sz="1100" b="0" dirty="0" err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bersama</a:t>
            </a:r>
            <a:r>
              <a:rPr lang="en-US" sz="1100" b="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 DKM : </a:t>
            </a:r>
            <a:endParaRPr lang="en-US" sz="1100" b="0" dirty="0">
              <a:latin typeface="Aptos" panose="020B0004020202020204" pitchFamily="34" charset="0"/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endParaRPr lang="en-US" sz="1100" b="0" dirty="0">
              <a:solidFill>
                <a:srgbClr val="000000"/>
              </a:solidFill>
              <a:latin typeface="Aptos" panose="020B0004020202020204" pitchFamily="34" charset="0"/>
              <a:ea typeface="Calibri" panose="020F0502020204030204"/>
              <a:cs typeface="Calibri" panose="020F0502020204030204"/>
            </a:endParaRP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US" sz="1100" b="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Donor </a:t>
            </a:r>
            <a:r>
              <a:rPr lang="en-US" sz="1100" b="0" dirty="0" err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darah</a:t>
            </a:r>
            <a:endParaRPr lang="en-US" sz="1100" b="0" dirty="0">
              <a:latin typeface="Aptos" panose="020B0004020202020204" pitchFamily="34" charset="0"/>
              <a:ea typeface="Calibri" panose="020F0502020204030204"/>
              <a:cs typeface="Calibri" panose="020F0502020204030204"/>
            </a:endParaRP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US" sz="1100" b="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Safari Ramadan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US" sz="1100" b="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Halal bi halal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US" sz="1100" b="0" dirty="0" err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Santunan</a:t>
            </a:r>
            <a:endParaRPr lang="en-US" sz="1100" b="0" dirty="0">
              <a:solidFill>
                <a:srgbClr val="000000"/>
              </a:solidFill>
              <a:latin typeface="Aptos" panose="020B0004020202020204" pitchFamily="34" charset="0"/>
              <a:ea typeface="Calibri" panose="020F0502020204030204"/>
              <a:cs typeface="Calibri" panose="020F0502020204030204"/>
            </a:endParaRP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en-US" sz="1100" b="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Qurban </a:t>
            </a:r>
            <a:r>
              <a:rPr lang="en-US" sz="1100" b="0" dirty="0" err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rPr>
              <a:t>bersama</a:t>
            </a:r>
            <a:endParaRPr lang="en-US" sz="1100" b="0" dirty="0">
              <a:solidFill>
                <a:srgbClr val="000000"/>
              </a:solidFill>
              <a:latin typeface="Aptos" panose="020B0004020202020204" pitchFamily="34" charset="0"/>
              <a:ea typeface="Calibri" panose="020F0502020204030204"/>
              <a:cs typeface="Calibri" panose="020F0502020204030204"/>
            </a:endParaRPr>
          </a:p>
          <a:p>
            <a:pPr marL="171450" indent="-171450">
              <a:lnSpc>
                <a:spcPct val="100000"/>
              </a:lnSpc>
              <a:buFont typeface="Arial" panose="020B0604020202020204"/>
              <a:buChar char="•"/>
            </a:pPr>
            <a:endParaRPr lang="en-US" sz="1100" b="0" dirty="0">
              <a:solidFill>
                <a:srgbClr val="000000"/>
              </a:solidFill>
              <a:latin typeface="Aptos" panose="020B0004020202020204" pitchFamily="34" charset="0"/>
              <a:ea typeface="Calibri" panose="020F0502020204030204"/>
              <a:cs typeface="Calibri" panose="020F0502020204030204"/>
            </a:endParaRPr>
          </a:p>
          <a:p>
            <a:endParaRPr lang="en-ID" sz="1100" b="0" dirty="0">
              <a:latin typeface="Aptos" panose="020B0004020202020204" pitchFamily="34" charset="0"/>
            </a:endParaRPr>
          </a:p>
          <a:p>
            <a:endParaRPr lang="en-ID" sz="1100" dirty="0">
              <a:latin typeface="Aptos" panose="020B00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b="0" dirty="0">
              <a:latin typeface="Aptos" panose="020B0004020202020204" pitchFamily="34" charset="0"/>
            </a:endParaRPr>
          </a:p>
          <a:p>
            <a:endParaRPr lang="en-US" sz="1100" dirty="0">
              <a:latin typeface="Aptos" panose="020B0004020202020204" pitchFamily="34" charset="0"/>
            </a:endParaRPr>
          </a:p>
        </p:txBody>
      </p:sp>
      <p:sp>
        <p:nvSpPr>
          <p:cNvPr id="2" name="TextBox 19"/>
          <p:cNvSpPr txBox="1"/>
          <p:nvPr/>
        </p:nvSpPr>
        <p:spPr>
          <a:xfrm>
            <a:off x="1228890" y="175680"/>
            <a:ext cx="8413892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2030"/>
              </a:lnSpc>
              <a:defRPr sz="1600" b="1">
                <a:solidFill>
                  <a:srgbClr val="2A2A2A"/>
                </a:solidFill>
                <a:latin typeface="+mj-lt"/>
                <a:ea typeface="Berkshire Swash" panose="02000505000000020003"/>
                <a:cs typeface="Berkshire Swash" panose="02000505000000020003"/>
              </a:defRPr>
            </a:lvl1pPr>
          </a:lstStyle>
          <a:p>
            <a:r>
              <a:rPr lang="en-US" sz="1800" b="0" dirty="0">
                <a:latin typeface="Berkshire Swash" panose="02000505000000020003" charset="0"/>
              </a:rPr>
              <a:t>Pilar 2: </a:t>
            </a:r>
            <a:r>
              <a:rPr lang="en-US" sz="1800" b="0" dirty="0" err="1">
                <a:latin typeface="Berkshire Swash" panose="02000505000000020003" charset="0"/>
              </a:rPr>
              <a:t>Hubungan</a:t>
            </a:r>
            <a:r>
              <a:rPr lang="en-US" sz="1800" b="0" dirty="0">
                <a:latin typeface="Berkshire Swash" panose="02000505000000020003" charset="0"/>
              </a:rPr>
              <a:t> </a:t>
            </a:r>
            <a:r>
              <a:rPr lang="en-US" sz="1800" b="0" dirty="0" err="1">
                <a:latin typeface="Berkshire Swash" panose="02000505000000020003" charset="0"/>
              </a:rPr>
              <a:t>Manajemen</a:t>
            </a:r>
            <a:r>
              <a:rPr lang="en-US" sz="1800" b="0" dirty="0">
                <a:latin typeface="Berkshire Swash" panose="02000505000000020003" charset="0"/>
              </a:rPr>
              <a:t> Perusahaan </a:t>
            </a:r>
            <a:r>
              <a:rPr lang="en-US" sz="1800" b="0" dirty="0" err="1">
                <a:latin typeface="Berkshire Swash" panose="02000505000000020003" charset="0"/>
              </a:rPr>
              <a:t>dengan</a:t>
            </a:r>
            <a:r>
              <a:rPr lang="en-US" sz="1800" b="0" dirty="0">
                <a:latin typeface="Berkshire Swash" panose="02000505000000020003" charset="0"/>
              </a:rPr>
              <a:t> DKM dan </a:t>
            </a:r>
            <a:r>
              <a:rPr lang="en-US" sz="1800" b="0" dirty="0" err="1">
                <a:latin typeface="Berkshire Swash" panose="02000505000000020003" charset="0"/>
              </a:rPr>
              <a:t>Jama'ah</a:t>
            </a:r>
            <a:r>
              <a:rPr lang="en-US" sz="1800" b="0" dirty="0">
                <a:latin typeface="Berkshire Swash" panose="02000505000000020003" charset="0"/>
              </a:rPr>
              <a:t> ​</a:t>
            </a:r>
            <a:endParaRPr lang="en-US" sz="1800" b="0" dirty="0">
              <a:latin typeface="Berkshire Swash" panose="02000505000000020003" charset="0"/>
              <a:sym typeface="Berkshire Swash" panose="02000505000000020003"/>
            </a:endParaRPr>
          </a:p>
        </p:txBody>
      </p:sp>
      <p:grpSp>
        <p:nvGrpSpPr>
          <p:cNvPr id="3" name="Group 10">
            <a:extLst>
              <a:ext uri="{FF2B5EF4-FFF2-40B4-BE49-F238E27FC236}">
                <a16:creationId xmlns:a16="http://schemas.microsoft.com/office/drawing/2014/main" id="{78BD8FDC-9AD8-A2DC-B6C6-9633154A72B2}"/>
              </a:ext>
            </a:extLst>
          </p:cNvPr>
          <p:cNvGrpSpPr/>
          <p:nvPr/>
        </p:nvGrpSpPr>
        <p:grpSpPr>
          <a:xfrm>
            <a:off x="207363" y="1059688"/>
            <a:ext cx="657011" cy="1872493"/>
            <a:chOff x="-428235" y="-1157333"/>
            <a:chExt cx="748506" cy="1360968"/>
          </a:xfrm>
        </p:grpSpPr>
        <p:sp>
          <p:nvSpPr>
            <p:cNvPr id="4" name="Freeform 11">
              <a:extLst>
                <a:ext uri="{FF2B5EF4-FFF2-40B4-BE49-F238E27FC236}">
                  <a16:creationId xmlns:a16="http://schemas.microsoft.com/office/drawing/2014/main" id="{4D2C43BE-F0C0-8498-5CF7-EB14DE9BBF6B}"/>
                </a:ext>
              </a:extLst>
            </p:cNvPr>
            <p:cNvSpPr/>
            <p:nvPr/>
          </p:nvSpPr>
          <p:spPr>
            <a:xfrm>
              <a:off x="-428235" y="-1157333"/>
              <a:ext cx="320271" cy="203635"/>
            </a:xfrm>
            <a:custGeom>
              <a:avLst/>
              <a:gdLst/>
              <a:ahLst/>
              <a:cxnLst/>
              <a:rect l="l" t="t" r="r" b="b"/>
              <a:pathLst>
                <a:path w="320271" h="203635">
                  <a:moveTo>
                    <a:pt x="101818" y="0"/>
                  </a:moveTo>
                  <a:lnTo>
                    <a:pt x="218453" y="0"/>
                  </a:lnTo>
                  <a:cubicBezTo>
                    <a:pt x="245457" y="0"/>
                    <a:pt x="271355" y="10727"/>
                    <a:pt x="290449" y="29822"/>
                  </a:cubicBezTo>
                  <a:cubicBezTo>
                    <a:pt x="309544" y="48916"/>
                    <a:pt x="320271" y="74814"/>
                    <a:pt x="320271" y="101818"/>
                  </a:cubicBezTo>
                  <a:lnTo>
                    <a:pt x="320271" y="101818"/>
                  </a:lnTo>
                  <a:cubicBezTo>
                    <a:pt x="320271" y="128821"/>
                    <a:pt x="309544" y="154719"/>
                    <a:pt x="290449" y="173814"/>
                  </a:cubicBezTo>
                  <a:cubicBezTo>
                    <a:pt x="271355" y="192908"/>
                    <a:pt x="245457" y="203635"/>
                    <a:pt x="218453" y="203635"/>
                  </a:cubicBezTo>
                  <a:lnTo>
                    <a:pt x="101818" y="203635"/>
                  </a:lnTo>
                  <a:cubicBezTo>
                    <a:pt x="74814" y="203635"/>
                    <a:pt x="48916" y="192908"/>
                    <a:pt x="29822" y="173814"/>
                  </a:cubicBezTo>
                  <a:cubicBezTo>
                    <a:pt x="10727" y="154719"/>
                    <a:pt x="0" y="128821"/>
                    <a:pt x="0" y="101818"/>
                  </a:cubicBezTo>
                  <a:lnTo>
                    <a:pt x="0" y="101818"/>
                  </a:lnTo>
                  <a:cubicBezTo>
                    <a:pt x="0" y="74814"/>
                    <a:pt x="10727" y="48916"/>
                    <a:pt x="29822" y="29822"/>
                  </a:cubicBezTo>
                  <a:cubicBezTo>
                    <a:pt x="48916" y="10727"/>
                    <a:pt x="74814" y="0"/>
                    <a:pt x="101818" y="0"/>
                  </a:cubicBezTo>
                  <a:close/>
                </a:path>
              </a:pathLst>
            </a:custGeom>
            <a:solidFill>
              <a:srgbClr val="292B55"/>
            </a:solidFill>
            <a:ln w="38100" cap="rnd">
              <a:solidFill>
                <a:srgbClr val="EBCA3F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ctr" defTabSz="4648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" name="TextBox 12">
              <a:extLst>
                <a:ext uri="{FF2B5EF4-FFF2-40B4-BE49-F238E27FC236}">
                  <a16:creationId xmlns:a16="http://schemas.microsoft.com/office/drawing/2014/main" id="{4D2196FB-6CC8-A738-CE9A-979D40902A48}"/>
                </a:ext>
              </a:extLst>
            </p:cNvPr>
            <p:cNvSpPr txBox="1"/>
            <p:nvPr/>
          </p:nvSpPr>
          <p:spPr>
            <a:xfrm>
              <a:off x="0" y="47625"/>
              <a:ext cx="320271" cy="156010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marL="0" marR="0" lvl="0" indent="0" algn="ctr" defTabSz="464820" rtl="0" eaLnBrk="1" fontAlgn="auto" latinLnBrk="0" hangingPunct="1">
                <a:lnSpc>
                  <a:spcPts val="127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" name="Freeform 11">
            <a:extLst>
              <a:ext uri="{FF2B5EF4-FFF2-40B4-BE49-F238E27FC236}">
                <a16:creationId xmlns:a16="http://schemas.microsoft.com/office/drawing/2014/main" id="{1DEFAF81-651B-007D-9DF4-304D2DFB507F}"/>
              </a:ext>
            </a:extLst>
          </p:cNvPr>
          <p:cNvSpPr/>
          <p:nvPr/>
        </p:nvSpPr>
        <p:spPr>
          <a:xfrm>
            <a:off x="2540888" y="1024600"/>
            <a:ext cx="281122" cy="280172"/>
          </a:xfrm>
          <a:custGeom>
            <a:avLst/>
            <a:gdLst/>
            <a:ahLst/>
            <a:cxnLst/>
            <a:rect l="l" t="t" r="r" b="b"/>
            <a:pathLst>
              <a:path w="320271" h="203635">
                <a:moveTo>
                  <a:pt x="101818" y="0"/>
                </a:moveTo>
                <a:lnTo>
                  <a:pt x="218453" y="0"/>
                </a:lnTo>
                <a:cubicBezTo>
                  <a:pt x="245457" y="0"/>
                  <a:pt x="271355" y="10727"/>
                  <a:pt x="290449" y="29822"/>
                </a:cubicBezTo>
                <a:cubicBezTo>
                  <a:pt x="309544" y="48916"/>
                  <a:pt x="320271" y="74814"/>
                  <a:pt x="320271" y="101818"/>
                </a:cubicBezTo>
                <a:lnTo>
                  <a:pt x="320271" y="101818"/>
                </a:lnTo>
                <a:cubicBezTo>
                  <a:pt x="320271" y="128821"/>
                  <a:pt x="309544" y="154719"/>
                  <a:pt x="290449" y="173814"/>
                </a:cubicBezTo>
                <a:cubicBezTo>
                  <a:pt x="271355" y="192908"/>
                  <a:pt x="245457" y="203635"/>
                  <a:pt x="218453" y="203635"/>
                </a:cubicBezTo>
                <a:lnTo>
                  <a:pt x="101818" y="203635"/>
                </a:lnTo>
                <a:cubicBezTo>
                  <a:pt x="74814" y="203635"/>
                  <a:pt x="48916" y="192908"/>
                  <a:pt x="29822" y="173814"/>
                </a:cubicBezTo>
                <a:cubicBezTo>
                  <a:pt x="10727" y="154719"/>
                  <a:pt x="0" y="128821"/>
                  <a:pt x="0" y="101818"/>
                </a:cubicBezTo>
                <a:lnTo>
                  <a:pt x="0" y="101818"/>
                </a:lnTo>
                <a:cubicBezTo>
                  <a:pt x="0" y="74814"/>
                  <a:pt x="10727" y="48916"/>
                  <a:pt x="29822" y="29822"/>
                </a:cubicBezTo>
                <a:cubicBezTo>
                  <a:pt x="48916" y="10727"/>
                  <a:pt x="74814" y="0"/>
                  <a:pt x="101818" y="0"/>
                </a:cubicBezTo>
                <a:close/>
              </a:path>
            </a:pathLst>
          </a:custGeom>
          <a:solidFill>
            <a:srgbClr val="292B55"/>
          </a:solidFill>
          <a:ln w="38100" cap="rnd">
            <a:solidFill>
              <a:srgbClr val="EBCA3F"/>
            </a:solidFill>
            <a:prstDash val="solid"/>
            <a:round/>
          </a:ln>
        </p:spPr>
        <p:txBody>
          <a:bodyPr/>
          <a:lstStyle/>
          <a:p>
            <a:pPr marL="0" marR="0" lvl="0" indent="0" algn="ctr" defTabSz="4648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1200" b="1" dirty="0">
                <a:solidFill>
                  <a:prstClr val="white"/>
                </a:solidFill>
                <a:latin typeface="Aptos" panose="020B0004020202020204" pitchFamily="34" charset="0"/>
              </a:rPr>
              <a:t>2</a:t>
            </a:r>
            <a:endParaRPr kumimoji="0" lang="en-ID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9D181900-05CA-81A2-16EE-AD617AA29760}"/>
              </a:ext>
            </a:extLst>
          </p:cNvPr>
          <p:cNvSpPr/>
          <p:nvPr/>
        </p:nvSpPr>
        <p:spPr>
          <a:xfrm>
            <a:off x="232850" y="2717534"/>
            <a:ext cx="281122" cy="280172"/>
          </a:xfrm>
          <a:custGeom>
            <a:avLst/>
            <a:gdLst/>
            <a:ahLst/>
            <a:cxnLst/>
            <a:rect l="l" t="t" r="r" b="b"/>
            <a:pathLst>
              <a:path w="320271" h="203635">
                <a:moveTo>
                  <a:pt x="101818" y="0"/>
                </a:moveTo>
                <a:lnTo>
                  <a:pt x="218453" y="0"/>
                </a:lnTo>
                <a:cubicBezTo>
                  <a:pt x="245457" y="0"/>
                  <a:pt x="271355" y="10727"/>
                  <a:pt x="290449" y="29822"/>
                </a:cubicBezTo>
                <a:cubicBezTo>
                  <a:pt x="309544" y="48916"/>
                  <a:pt x="320271" y="74814"/>
                  <a:pt x="320271" y="101818"/>
                </a:cubicBezTo>
                <a:lnTo>
                  <a:pt x="320271" y="101818"/>
                </a:lnTo>
                <a:cubicBezTo>
                  <a:pt x="320271" y="128821"/>
                  <a:pt x="309544" y="154719"/>
                  <a:pt x="290449" y="173814"/>
                </a:cubicBezTo>
                <a:cubicBezTo>
                  <a:pt x="271355" y="192908"/>
                  <a:pt x="245457" y="203635"/>
                  <a:pt x="218453" y="203635"/>
                </a:cubicBezTo>
                <a:lnTo>
                  <a:pt x="101818" y="203635"/>
                </a:lnTo>
                <a:cubicBezTo>
                  <a:pt x="74814" y="203635"/>
                  <a:pt x="48916" y="192908"/>
                  <a:pt x="29822" y="173814"/>
                </a:cubicBezTo>
                <a:cubicBezTo>
                  <a:pt x="10727" y="154719"/>
                  <a:pt x="0" y="128821"/>
                  <a:pt x="0" y="101818"/>
                </a:cubicBezTo>
                <a:lnTo>
                  <a:pt x="0" y="101818"/>
                </a:lnTo>
                <a:cubicBezTo>
                  <a:pt x="0" y="74814"/>
                  <a:pt x="10727" y="48916"/>
                  <a:pt x="29822" y="29822"/>
                </a:cubicBezTo>
                <a:cubicBezTo>
                  <a:pt x="48916" y="10727"/>
                  <a:pt x="74814" y="0"/>
                  <a:pt x="101818" y="0"/>
                </a:cubicBezTo>
                <a:close/>
              </a:path>
            </a:pathLst>
          </a:custGeom>
          <a:solidFill>
            <a:srgbClr val="292B55"/>
          </a:solidFill>
          <a:ln w="38100" cap="rnd">
            <a:solidFill>
              <a:srgbClr val="EBCA3F"/>
            </a:solidFill>
            <a:prstDash val="solid"/>
            <a:round/>
          </a:ln>
        </p:spPr>
        <p:txBody>
          <a:bodyPr/>
          <a:lstStyle/>
          <a:p>
            <a:pPr marL="0" marR="0" lvl="0" indent="0" algn="ctr" defTabSz="4648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1200" b="1" noProof="0" dirty="0">
                <a:solidFill>
                  <a:prstClr val="white"/>
                </a:solidFill>
                <a:latin typeface="Aptos" panose="020B0004020202020204" pitchFamily="34" charset="0"/>
              </a:rPr>
              <a:t>3</a:t>
            </a:r>
            <a:endParaRPr kumimoji="0" lang="en-ID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22263F6-FF31-9A20-B9F6-BD0DA695329B}"/>
              </a:ext>
            </a:extLst>
          </p:cNvPr>
          <p:cNvSpPr/>
          <p:nvPr/>
        </p:nvSpPr>
        <p:spPr>
          <a:xfrm>
            <a:off x="2540888" y="2684771"/>
            <a:ext cx="281122" cy="280172"/>
          </a:xfrm>
          <a:custGeom>
            <a:avLst/>
            <a:gdLst/>
            <a:ahLst/>
            <a:cxnLst/>
            <a:rect l="l" t="t" r="r" b="b"/>
            <a:pathLst>
              <a:path w="320271" h="203635">
                <a:moveTo>
                  <a:pt x="101818" y="0"/>
                </a:moveTo>
                <a:lnTo>
                  <a:pt x="218453" y="0"/>
                </a:lnTo>
                <a:cubicBezTo>
                  <a:pt x="245457" y="0"/>
                  <a:pt x="271355" y="10727"/>
                  <a:pt x="290449" y="29822"/>
                </a:cubicBezTo>
                <a:cubicBezTo>
                  <a:pt x="309544" y="48916"/>
                  <a:pt x="320271" y="74814"/>
                  <a:pt x="320271" y="101818"/>
                </a:cubicBezTo>
                <a:lnTo>
                  <a:pt x="320271" y="101818"/>
                </a:lnTo>
                <a:cubicBezTo>
                  <a:pt x="320271" y="128821"/>
                  <a:pt x="309544" y="154719"/>
                  <a:pt x="290449" y="173814"/>
                </a:cubicBezTo>
                <a:cubicBezTo>
                  <a:pt x="271355" y="192908"/>
                  <a:pt x="245457" y="203635"/>
                  <a:pt x="218453" y="203635"/>
                </a:cubicBezTo>
                <a:lnTo>
                  <a:pt x="101818" y="203635"/>
                </a:lnTo>
                <a:cubicBezTo>
                  <a:pt x="74814" y="203635"/>
                  <a:pt x="48916" y="192908"/>
                  <a:pt x="29822" y="173814"/>
                </a:cubicBezTo>
                <a:cubicBezTo>
                  <a:pt x="10727" y="154719"/>
                  <a:pt x="0" y="128821"/>
                  <a:pt x="0" y="101818"/>
                </a:cubicBezTo>
                <a:lnTo>
                  <a:pt x="0" y="101818"/>
                </a:lnTo>
                <a:cubicBezTo>
                  <a:pt x="0" y="74814"/>
                  <a:pt x="10727" y="48916"/>
                  <a:pt x="29822" y="29822"/>
                </a:cubicBezTo>
                <a:cubicBezTo>
                  <a:pt x="48916" y="10727"/>
                  <a:pt x="74814" y="0"/>
                  <a:pt x="101818" y="0"/>
                </a:cubicBezTo>
                <a:close/>
              </a:path>
            </a:pathLst>
          </a:custGeom>
          <a:solidFill>
            <a:srgbClr val="292B55"/>
          </a:solidFill>
          <a:ln w="38100" cap="rnd">
            <a:solidFill>
              <a:srgbClr val="EBCA3F"/>
            </a:solidFill>
            <a:prstDash val="solid"/>
            <a:round/>
          </a:ln>
        </p:spPr>
        <p:txBody>
          <a:bodyPr/>
          <a:lstStyle/>
          <a:p>
            <a:pPr marL="0" marR="0" lvl="0" indent="0" algn="ctr" defTabSz="4648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1200" b="1" dirty="0">
                <a:solidFill>
                  <a:prstClr val="white"/>
                </a:solidFill>
                <a:latin typeface="Aptos" panose="020B0004020202020204" pitchFamily="34" charset="0"/>
              </a:rPr>
              <a:t>4</a:t>
            </a:r>
            <a:endParaRPr kumimoji="0" lang="en-ID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44195A4C-93AC-35EE-5CED-C9C0C2AE2AFD}"/>
              </a:ext>
            </a:extLst>
          </p:cNvPr>
          <p:cNvSpPr/>
          <p:nvPr/>
        </p:nvSpPr>
        <p:spPr>
          <a:xfrm>
            <a:off x="4798999" y="1042613"/>
            <a:ext cx="281122" cy="280172"/>
          </a:xfrm>
          <a:custGeom>
            <a:avLst/>
            <a:gdLst/>
            <a:ahLst/>
            <a:cxnLst/>
            <a:rect l="l" t="t" r="r" b="b"/>
            <a:pathLst>
              <a:path w="320271" h="203635">
                <a:moveTo>
                  <a:pt x="101818" y="0"/>
                </a:moveTo>
                <a:lnTo>
                  <a:pt x="218453" y="0"/>
                </a:lnTo>
                <a:cubicBezTo>
                  <a:pt x="245457" y="0"/>
                  <a:pt x="271355" y="10727"/>
                  <a:pt x="290449" y="29822"/>
                </a:cubicBezTo>
                <a:cubicBezTo>
                  <a:pt x="309544" y="48916"/>
                  <a:pt x="320271" y="74814"/>
                  <a:pt x="320271" y="101818"/>
                </a:cubicBezTo>
                <a:lnTo>
                  <a:pt x="320271" y="101818"/>
                </a:lnTo>
                <a:cubicBezTo>
                  <a:pt x="320271" y="128821"/>
                  <a:pt x="309544" y="154719"/>
                  <a:pt x="290449" y="173814"/>
                </a:cubicBezTo>
                <a:cubicBezTo>
                  <a:pt x="271355" y="192908"/>
                  <a:pt x="245457" y="203635"/>
                  <a:pt x="218453" y="203635"/>
                </a:cubicBezTo>
                <a:lnTo>
                  <a:pt x="101818" y="203635"/>
                </a:lnTo>
                <a:cubicBezTo>
                  <a:pt x="74814" y="203635"/>
                  <a:pt x="48916" y="192908"/>
                  <a:pt x="29822" y="173814"/>
                </a:cubicBezTo>
                <a:cubicBezTo>
                  <a:pt x="10727" y="154719"/>
                  <a:pt x="0" y="128821"/>
                  <a:pt x="0" y="101818"/>
                </a:cubicBezTo>
                <a:lnTo>
                  <a:pt x="0" y="101818"/>
                </a:lnTo>
                <a:cubicBezTo>
                  <a:pt x="0" y="74814"/>
                  <a:pt x="10727" y="48916"/>
                  <a:pt x="29822" y="29822"/>
                </a:cubicBezTo>
                <a:cubicBezTo>
                  <a:pt x="48916" y="10727"/>
                  <a:pt x="74814" y="0"/>
                  <a:pt x="101818" y="0"/>
                </a:cubicBezTo>
                <a:close/>
              </a:path>
            </a:pathLst>
          </a:custGeom>
          <a:solidFill>
            <a:srgbClr val="292B55"/>
          </a:solidFill>
          <a:ln w="38100" cap="rnd">
            <a:solidFill>
              <a:srgbClr val="EBCA3F"/>
            </a:solidFill>
            <a:prstDash val="solid"/>
            <a:round/>
          </a:ln>
        </p:spPr>
        <p:txBody>
          <a:bodyPr/>
          <a:lstStyle/>
          <a:p>
            <a:pPr marL="0" marR="0" lvl="0" indent="0" algn="ctr" defTabSz="4648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1200" b="1" noProof="0" dirty="0">
                <a:solidFill>
                  <a:prstClr val="white"/>
                </a:solidFill>
                <a:latin typeface="Aptos" panose="020B0004020202020204" pitchFamily="34" charset="0"/>
              </a:rPr>
              <a:t>5</a:t>
            </a:r>
            <a:endParaRPr kumimoji="0" lang="en-ID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9">
            <a:extLst>
              <a:ext uri="{FF2B5EF4-FFF2-40B4-BE49-F238E27FC236}">
                <a16:creationId xmlns:a16="http://schemas.microsoft.com/office/drawing/2014/main" id="{43278792-A32F-8692-B2E2-73632A3BA709}"/>
              </a:ext>
            </a:extLst>
          </p:cNvPr>
          <p:cNvSpPr txBox="1"/>
          <p:nvPr/>
        </p:nvSpPr>
        <p:spPr>
          <a:xfrm>
            <a:off x="1228890" y="175680"/>
            <a:ext cx="8413892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2032"/>
              </a:lnSpc>
              <a:defRPr sz="1600" b="1">
                <a:solidFill>
                  <a:srgbClr val="2A2A2A"/>
                </a:solidFill>
                <a:latin typeface="+mj-lt"/>
                <a:ea typeface="Berkshire Swash"/>
                <a:cs typeface="Berkshire Swash"/>
              </a:defRPr>
            </a:lvl1pPr>
          </a:lstStyle>
          <a:p>
            <a:r>
              <a:rPr lang="en-US" sz="1800" b="0" dirty="0">
                <a:latin typeface="Berkshire Swash" panose="020B0604020202020204" charset="0"/>
              </a:rPr>
              <a:t>Pilar 2: </a:t>
            </a:r>
            <a:r>
              <a:rPr lang="en-US" sz="1800" b="0" dirty="0" err="1">
                <a:latin typeface="Berkshire Swash" panose="020B0604020202020204" charset="0"/>
              </a:rPr>
              <a:t>Hubungan</a:t>
            </a:r>
            <a:r>
              <a:rPr lang="en-US" sz="1800" b="0" dirty="0">
                <a:latin typeface="Berkshire Swash" panose="020B0604020202020204" charset="0"/>
              </a:rPr>
              <a:t> </a:t>
            </a:r>
            <a:r>
              <a:rPr lang="en-US" sz="1800" b="0" dirty="0" err="1">
                <a:latin typeface="Berkshire Swash" panose="020B0604020202020204" charset="0"/>
              </a:rPr>
              <a:t>Manajemen</a:t>
            </a:r>
            <a:r>
              <a:rPr lang="en-US" sz="1800" b="0" dirty="0">
                <a:latin typeface="Berkshire Swash" panose="020B0604020202020204" charset="0"/>
              </a:rPr>
              <a:t> Perusahaan </a:t>
            </a:r>
            <a:r>
              <a:rPr lang="en-US" sz="1800" b="0" dirty="0" err="1">
                <a:latin typeface="Berkshire Swash" panose="020B0604020202020204" charset="0"/>
              </a:rPr>
              <a:t>dengan</a:t>
            </a:r>
            <a:r>
              <a:rPr lang="en-US" sz="1800" b="0" dirty="0">
                <a:latin typeface="Berkshire Swash" panose="020B0604020202020204" charset="0"/>
              </a:rPr>
              <a:t> DKM dan </a:t>
            </a:r>
            <a:r>
              <a:rPr lang="en-US" sz="1800" b="0" dirty="0" err="1">
                <a:latin typeface="Berkshire Swash" panose="020B0604020202020204" charset="0"/>
              </a:rPr>
              <a:t>Jama'ah</a:t>
            </a:r>
            <a:r>
              <a:rPr lang="en-US" sz="1800" b="0" dirty="0">
                <a:latin typeface="Berkshire Swash" panose="020B0604020202020204" charset="0"/>
              </a:rPr>
              <a:t> ​</a:t>
            </a:r>
            <a:endParaRPr lang="en-US" sz="1800" b="0" dirty="0">
              <a:latin typeface="Berkshire Swash" panose="020B0604020202020204" charset="0"/>
              <a:sym typeface="Berkshire Swash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284EB857-3273-7110-0CF1-1C8BA9493B4F}"/>
              </a:ext>
            </a:extLst>
          </p:cNvPr>
          <p:cNvSpPr txBox="1"/>
          <p:nvPr/>
        </p:nvSpPr>
        <p:spPr>
          <a:xfrm>
            <a:off x="155122" y="1110449"/>
            <a:ext cx="3789356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532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5064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596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128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60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192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723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255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/>
            <a:r>
              <a:rPr lang="en-US" sz="1100" b="1" dirty="0">
                <a:solidFill>
                  <a:srgbClr val="000000"/>
                </a:solidFill>
                <a:latin typeface="Aptos" panose="020B0004020202020204" pitchFamily="34" charset="0"/>
                <a:ea typeface="Calibri"/>
                <a:cs typeface="Arial"/>
                <a:sym typeface="Berkshire Swash"/>
              </a:rPr>
              <a:t>2.2.1 </a:t>
            </a:r>
            <a:r>
              <a:rPr lang="en-US" sz="1100" b="1" dirty="0">
                <a:latin typeface="Aptos" panose="020B0004020202020204" pitchFamily="34" charset="0"/>
              </a:rPr>
              <a:t>Media </a:t>
            </a:r>
            <a:r>
              <a:rPr lang="en-US" sz="1100" b="1" dirty="0" err="1">
                <a:latin typeface="Aptos" panose="020B0004020202020204" pitchFamily="34" charset="0"/>
              </a:rPr>
              <a:t>Interaksi</a:t>
            </a:r>
            <a:r>
              <a:rPr lang="en-US" sz="1100" b="1" dirty="0">
                <a:latin typeface="Aptos" panose="020B0004020202020204" pitchFamily="34" charset="0"/>
              </a:rPr>
              <a:t> dan </a:t>
            </a:r>
            <a:r>
              <a:rPr lang="en-US" sz="1100" b="1" dirty="0" err="1">
                <a:latin typeface="Aptos" panose="020B0004020202020204" pitchFamily="34" charset="0"/>
              </a:rPr>
              <a:t>komunikasi</a:t>
            </a:r>
            <a:r>
              <a:rPr lang="en-US" sz="1100" b="1" dirty="0">
                <a:latin typeface="Aptos" panose="020B0004020202020204" pitchFamily="34" charset="0"/>
              </a:rPr>
              <a:t> </a:t>
            </a:r>
            <a:r>
              <a:rPr lang="en-US" sz="1100" b="1" dirty="0" err="1">
                <a:latin typeface="Aptos" panose="020B0004020202020204" pitchFamily="34" charset="0"/>
              </a:rPr>
              <a:t>dengan</a:t>
            </a:r>
            <a:r>
              <a:rPr lang="en-US" sz="1100" b="1" dirty="0">
                <a:latin typeface="Aptos" panose="020B0004020202020204" pitchFamily="34" charset="0"/>
              </a:rPr>
              <a:t> Jamaah (Mading </a:t>
            </a:r>
            <a:r>
              <a:rPr lang="en-US" sz="1100" b="1" dirty="0" err="1">
                <a:latin typeface="Aptos" panose="020B0004020202020204" pitchFamily="34" charset="0"/>
              </a:rPr>
              <a:t>atau</a:t>
            </a:r>
            <a:r>
              <a:rPr lang="en-US" sz="1100" b="1" dirty="0">
                <a:latin typeface="Aptos" panose="020B0004020202020204" pitchFamily="34" charset="0"/>
              </a:rPr>
              <a:t> </a:t>
            </a:r>
            <a:r>
              <a:rPr lang="en-US" sz="1100" b="1" dirty="0" err="1">
                <a:latin typeface="Aptos" panose="020B0004020202020204" pitchFamily="34" charset="0"/>
              </a:rPr>
              <a:t>Medsos</a:t>
            </a:r>
            <a:r>
              <a:rPr lang="en-US" sz="1100" b="1" dirty="0">
                <a:latin typeface="Aptos" panose="020B0004020202020204" pitchFamily="34" charset="0"/>
              </a:rPr>
              <a:t>) rutin update </a:t>
            </a:r>
            <a:r>
              <a:rPr lang="en-US" sz="1100" b="1" dirty="0" err="1">
                <a:latin typeface="Aptos" panose="020B0004020202020204" pitchFamily="34" charset="0"/>
              </a:rPr>
              <a:t>perminggu</a:t>
            </a:r>
            <a:endParaRPr lang="en-US" sz="1100" b="1" dirty="0">
              <a:latin typeface="Aptos" panose="020B0004020202020204" pitchFamily="34" charset="0"/>
              <a:ea typeface="Calibri"/>
              <a:cs typeface="Calibri"/>
            </a:endParaRPr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08AC9FF4-F840-6696-FB03-1C4C5B4BB594}"/>
              </a:ext>
            </a:extLst>
          </p:cNvPr>
          <p:cNvGrpSpPr/>
          <p:nvPr/>
        </p:nvGrpSpPr>
        <p:grpSpPr>
          <a:xfrm>
            <a:off x="472477" y="625910"/>
            <a:ext cx="617620" cy="392697"/>
            <a:chOff x="0" y="0"/>
            <a:chExt cx="320271" cy="203635"/>
          </a:xfrm>
        </p:grpSpPr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923DC713-EEE4-EDAF-F8F5-BDAFACFEDDC2}"/>
                </a:ext>
              </a:extLst>
            </p:cNvPr>
            <p:cNvSpPr/>
            <p:nvPr/>
          </p:nvSpPr>
          <p:spPr>
            <a:xfrm>
              <a:off x="0" y="0"/>
              <a:ext cx="320271" cy="203635"/>
            </a:xfrm>
            <a:custGeom>
              <a:avLst/>
              <a:gdLst/>
              <a:ahLst/>
              <a:cxnLst/>
              <a:rect l="l" t="t" r="r" b="b"/>
              <a:pathLst>
                <a:path w="320271" h="203635">
                  <a:moveTo>
                    <a:pt x="101818" y="0"/>
                  </a:moveTo>
                  <a:lnTo>
                    <a:pt x="218453" y="0"/>
                  </a:lnTo>
                  <a:cubicBezTo>
                    <a:pt x="245457" y="0"/>
                    <a:pt x="271355" y="10727"/>
                    <a:pt x="290449" y="29822"/>
                  </a:cubicBezTo>
                  <a:cubicBezTo>
                    <a:pt x="309544" y="48916"/>
                    <a:pt x="320271" y="74814"/>
                    <a:pt x="320271" y="101818"/>
                  </a:cubicBezTo>
                  <a:lnTo>
                    <a:pt x="320271" y="101818"/>
                  </a:lnTo>
                  <a:cubicBezTo>
                    <a:pt x="320271" y="128821"/>
                    <a:pt x="309544" y="154719"/>
                    <a:pt x="290449" y="173814"/>
                  </a:cubicBezTo>
                  <a:cubicBezTo>
                    <a:pt x="271355" y="192908"/>
                    <a:pt x="245457" y="203635"/>
                    <a:pt x="218453" y="203635"/>
                  </a:cubicBezTo>
                  <a:lnTo>
                    <a:pt x="101818" y="203635"/>
                  </a:lnTo>
                  <a:cubicBezTo>
                    <a:pt x="74814" y="203635"/>
                    <a:pt x="48916" y="192908"/>
                    <a:pt x="29822" y="173814"/>
                  </a:cubicBezTo>
                  <a:cubicBezTo>
                    <a:pt x="10727" y="154719"/>
                    <a:pt x="0" y="128821"/>
                    <a:pt x="0" y="101818"/>
                  </a:cubicBezTo>
                  <a:lnTo>
                    <a:pt x="0" y="101818"/>
                  </a:lnTo>
                  <a:cubicBezTo>
                    <a:pt x="0" y="74814"/>
                    <a:pt x="10727" y="48916"/>
                    <a:pt x="29822" y="29822"/>
                  </a:cubicBezTo>
                  <a:cubicBezTo>
                    <a:pt x="48916" y="10727"/>
                    <a:pt x="74814" y="0"/>
                    <a:pt x="101818" y="0"/>
                  </a:cubicBezTo>
                  <a:close/>
                </a:path>
              </a:pathLst>
            </a:custGeom>
            <a:solidFill>
              <a:srgbClr val="292B55"/>
            </a:solidFill>
            <a:ln w="38100" cap="rnd">
              <a:solidFill>
                <a:srgbClr val="EBCA3F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ID" sz="18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2.2</a:t>
              </a:r>
            </a:p>
          </p:txBody>
        </p:sp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8E0F04C2-2058-5F12-F9D5-6D357A66D184}"/>
                </a:ext>
              </a:extLst>
            </p:cNvPr>
            <p:cNvSpPr txBox="1"/>
            <p:nvPr/>
          </p:nvSpPr>
          <p:spPr>
            <a:xfrm>
              <a:off x="0" y="47625"/>
              <a:ext cx="320271" cy="156010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algn="ctr">
                <a:lnSpc>
                  <a:spcPts val="1270"/>
                </a:lnSpc>
              </a:pPr>
              <a:endParaRPr sz="465" b="1">
                <a:latin typeface="Aptos" panose="020B0004020202020204" pitchFamily="34" charset="0"/>
              </a:endParaRPr>
            </a:p>
          </p:txBody>
        </p:sp>
      </p:grpSp>
      <p:sp>
        <p:nvSpPr>
          <p:cNvPr id="9" name="TextBox 12">
            <a:extLst>
              <a:ext uri="{FF2B5EF4-FFF2-40B4-BE49-F238E27FC236}">
                <a16:creationId xmlns:a16="http://schemas.microsoft.com/office/drawing/2014/main" id="{458ADDA6-6327-4C0E-603A-1E43895C6663}"/>
              </a:ext>
            </a:extLst>
          </p:cNvPr>
          <p:cNvSpPr txBox="1"/>
          <p:nvPr/>
        </p:nvSpPr>
        <p:spPr>
          <a:xfrm>
            <a:off x="1165978" y="720424"/>
            <a:ext cx="4458043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532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5064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596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128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60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192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723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255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err="1">
                <a:solidFill>
                  <a:srgbClr val="000000"/>
                </a:solidFill>
                <a:latin typeface="Aptos" panose="020B0004020202020204" pitchFamily="34" charset="0"/>
                <a:ea typeface="Calibri"/>
                <a:cs typeface="Calibri"/>
                <a:sym typeface="Berkshire Swash"/>
              </a:rPr>
              <a:t>Interaksi</a:t>
            </a:r>
            <a:r>
              <a:rPr lang="en-US" sz="1600" b="1" dirty="0">
                <a:solidFill>
                  <a:srgbClr val="000000"/>
                </a:solidFill>
                <a:latin typeface="Aptos" panose="020B0004020202020204" pitchFamily="34" charset="0"/>
                <a:ea typeface="Calibri"/>
                <a:cs typeface="Calibri"/>
                <a:sym typeface="Berkshire Swash"/>
              </a:rPr>
              <a:t> DKM </a:t>
            </a:r>
            <a:r>
              <a:rPr lang="en-US" sz="1600" b="1" dirty="0" err="1">
                <a:solidFill>
                  <a:srgbClr val="000000"/>
                </a:solidFill>
                <a:latin typeface="Aptos" panose="020B0004020202020204" pitchFamily="34" charset="0"/>
                <a:ea typeface="Calibri"/>
                <a:cs typeface="Calibri"/>
                <a:sym typeface="Berkshire Swash"/>
              </a:rPr>
              <a:t>dengan</a:t>
            </a:r>
            <a:r>
              <a:rPr lang="en-US" sz="1600" b="1" dirty="0">
                <a:solidFill>
                  <a:srgbClr val="000000"/>
                </a:solidFill>
                <a:latin typeface="Aptos" panose="020B0004020202020204" pitchFamily="34" charset="0"/>
                <a:ea typeface="Calibri"/>
                <a:cs typeface="Calibri"/>
                <a:sym typeface="Berkshire Swash"/>
              </a:rPr>
              <a:t> Jamaah</a:t>
            </a:r>
            <a:endParaRPr lang="en-US" sz="1050" b="1" dirty="0">
              <a:latin typeface="Aptos" panose="020B0004020202020204" pitchFamily="34" charset="0"/>
              <a:ea typeface="Calibri"/>
              <a:cs typeface="Calibri"/>
              <a:sym typeface="Berkshire Swash"/>
            </a:endParaRPr>
          </a:p>
        </p:txBody>
      </p:sp>
      <p:pic>
        <p:nvPicPr>
          <p:cNvPr id="2051" name="Picture 3" descr="A screenshot of a phone&#10;&#10;AI-generated content may be incorrect.">
            <a:extLst>
              <a:ext uri="{FF2B5EF4-FFF2-40B4-BE49-F238E27FC236}">
                <a16:creationId xmlns:a16="http://schemas.microsoft.com/office/drawing/2014/main" id="{73547004-0010-65B1-6A27-9508C3EB7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39" y="1540845"/>
            <a:ext cx="1830798" cy="1595773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22">
            <a:extLst>
              <a:ext uri="{FF2B5EF4-FFF2-40B4-BE49-F238E27FC236}">
                <a16:creationId xmlns:a16="http://schemas.microsoft.com/office/drawing/2014/main" id="{1653104A-7643-2E2F-9FDA-155884C702F4}"/>
              </a:ext>
            </a:extLst>
          </p:cNvPr>
          <p:cNvSpPr txBox="1"/>
          <p:nvPr/>
        </p:nvSpPr>
        <p:spPr>
          <a:xfrm>
            <a:off x="359947" y="3117645"/>
            <a:ext cx="3313982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532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5064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596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128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60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192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723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255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>
                <a:solidFill>
                  <a:schemeClr val="bg1"/>
                </a:solidFill>
                <a:latin typeface="Aptos" panose="020B0004020202020204" pitchFamily="34" charset="0"/>
              </a:rPr>
              <a:t>Media </a:t>
            </a:r>
            <a:r>
              <a:rPr lang="en-US" sz="900" b="1" dirty="0" err="1">
                <a:solidFill>
                  <a:schemeClr val="bg1"/>
                </a:solidFill>
                <a:latin typeface="Aptos" panose="020B0004020202020204" pitchFamily="34" charset="0"/>
              </a:rPr>
              <a:t>Inter</a:t>
            </a:r>
            <a:r>
              <a:rPr lang="en-US" sz="800" b="1" dirty="0" err="1">
                <a:solidFill>
                  <a:schemeClr val="bg1"/>
                </a:solidFill>
                <a:latin typeface="Aptos" panose="020B0004020202020204" pitchFamily="34" charset="0"/>
              </a:rPr>
              <a:t>aksi</a:t>
            </a:r>
            <a:r>
              <a:rPr lang="en-US" sz="800" b="1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US" sz="900" b="1" dirty="0">
                <a:solidFill>
                  <a:schemeClr val="bg1"/>
                </a:solidFill>
                <a:latin typeface="Aptos" panose="020B0004020202020204" pitchFamily="34" charset="0"/>
              </a:rPr>
              <a:t>Mading &amp; </a:t>
            </a:r>
            <a:r>
              <a:rPr lang="en-US" sz="900" b="1" dirty="0" err="1">
                <a:solidFill>
                  <a:schemeClr val="bg1"/>
                </a:solidFill>
                <a:latin typeface="Aptos" panose="020B0004020202020204" pitchFamily="34" charset="0"/>
              </a:rPr>
              <a:t>Medsos</a:t>
            </a:r>
            <a:endParaRPr lang="en-US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1" name="TextBox 22">
            <a:extLst>
              <a:ext uri="{FF2B5EF4-FFF2-40B4-BE49-F238E27FC236}">
                <a16:creationId xmlns:a16="http://schemas.microsoft.com/office/drawing/2014/main" id="{7CDE8FCA-A58D-0BD9-853D-BE15446C3F1A}"/>
              </a:ext>
            </a:extLst>
          </p:cNvPr>
          <p:cNvSpPr txBox="1"/>
          <p:nvPr/>
        </p:nvSpPr>
        <p:spPr>
          <a:xfrm>
            <a:off x="1510235" y="4931843"/>
            <a:ext cx="1232106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532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5064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596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128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60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192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723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255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/>
              </a:rPr>
              <a:t>IG Group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12" name="Picture 6" descr="A screenshot of a video&#10;&#10;AI-generated content may be incorrect.">
            <a:extLst>
              <a:ext uri="{FF2B5EF4-FFF2-40B4-BE49-F238E27FC236}">
                <a16:creationId xmlns:a16="http://schemas.microsoft.com/office/drawing/2014/main" id="{69EA4316-C3AB-7BA5-E124-570F24232D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24"/>
          <a:stretch>
            <a:fillRect/>
          </a:stretch>
        </p:blipFill>
        <p:spPr bwMode="auto">
          <a:xfrm>
            <a:off x="2805088" y="3304663"/>
            <a:ext cx="1172642" cy="157601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22">
            <a:extLst>
              <a:ext uri="{FF2B5EF4-FFF2-40B4-BE49-F238E27FC236}">
                <a16:creationId xmlns:a16="http://schemas.microsoft.com/office/drawing/2014/main" id="{A957105A-061B-6BBB-F556-CE1230E8144F}"/>
              </a:ext>
            </a:extLst>
          </p:cNvPr>
          <p:cNvSpPr txBox="1"/>
          <p:nvPr/>
        </p:nvSpPr>
        <p:spPr>
          <a:xfrm>
            <a:off x="2771836" y="4915730"/>
            <a:ext cx="1183493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532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5064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596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128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60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192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723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255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/>
              </a:rPr>
              <a:t>Youtube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/>
              </a:rPr>
              <a:t> Group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B4EE78-F054-AAC2-6352-8C93BD94B41A}"/>
              </a:ext>
            </a:extLst>
          </p:cNvPr>
          <p:cNvSpPr txBox="1"/>
          <p:nvPr/>
        </p:nvSpPr>
        <p:spPr>
          <a:xfrm>
            <a:off x="4331915" y="1105041"/>
            <a:ext cx="4142614" cy="169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91440">
              <a:defRPr sz="1100" b="1">
                <a:solidFill>
                  <a:srgbClr val="000000"/>
                </a:solidFill>
                <a:latin typeface="Aptos" panose="020B0004020202020204" pitchFamily="34" charset="0"/>
                <a:ea typeface="Calibri"/>
                <a:cs typeface="Arial"/>
              </a:defRPr>
            </a:lvl1pPr>
          </a:lstStyle>
          <a:p>
            <a:r>
              <a:rPr lang="en-US" dirty="0"/>
              <a:t>2.2.2 Program </a:t>
            </a:r>
            <a:r>
              <a:rPr lang="en-US" dirty="0" err="1"/>
              <a:t>Pembinaan</a:t>
            </a:r>
            <a:r>
              <a:rPr lang="en-US" dirty="0"/>
              <a:t> Keagamaan  </a:t>
            </a:r>
            <a:r>
              <a:rPr lang="en-US" dirty="0" err="1"/>
              <a:t>Untuk</a:t>
            </a:r>
            <a:r>
              <a:rPr lang="en-US" dirty="0"/>
              <a:t> Jamaah</a:t>
            </a:r>
          </a:p>
        </p:txBody>
      </p:sp>
      <p:pic>
        <p:nvPicPr>
          <p:cNvPr id="2056" name="Picture 8" descr="A group of people sitting in a large room&#10;&#10;AI-generated content may be incorrect.">
            <a:extLst>
              <a:ext uri="{FF2B5EF4-FFF2-40B4-BE49-F238E27FC236}">
                <a16:creationId xmlns:a16="http://schemas.microsoft.com/office/drawing/2014/main" id="{D2609411-6E41-0462-D25B-09129AAE7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701" y="1299580"/>
            <a:ext cx="1580979" cy="102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A group of people sitting in a circle&#10;&#10;AI-generated content may be incorrect.">
            <a:extLst>
              <a:ext uri="{FF2B5EF4-FFF2-40B4-BE49-F238E27FC236}">
                <a16:creationId xmlns:a16="http://schemas.microsoft.com/office/drawing/2014/main" id="{E0D96D37-6B28-E1D4-1E85-1522C91F6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272" y="1299580"/>
            <a:ext cx="1425350" cy="100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22">
            <a:extLst>
              <a:ext uri="{FF2B5EF4-FFF2-40B4-BE49-F238E27FC236}">
                <a16:creationId xmlns:a16="http://schemas.microsoft.com/office/drawing/2014/main" id="{7B119976-A64D-9259-FDEB-46BA662D1D32}"/>
              </a:ext>
            </a:extLst>
          </p:cNvPr>
          <p:cNvSpPr txBox="1"/>
          <p:nvPr/>
        </p:nvSpPr>
        <p:spPr>
          <a:xfrm>
            <a:off x="4470701" y="2358423"/>
            <a:ext cx="1580979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532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5064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596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128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60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192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723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255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/>
              </a:rPr>
              <a:t>Taklim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/>
              </a:rPr>
              <a:t> Senin &amp; Kamis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41A3BB19-B1D9-99C9-A4B5-AEC52044A3CE}"/>
              </a:ext>
            </a:extLst>
          </p:cNvPr>
          <p:cNvSpPr txBox="1"/>
          <p:nvPr/>
        </p:nvSpPr>
        <p:spPr>
          <a:xfrm>
            <a:off x="6159272" y="2357856"/>
            <a:ext cx="1580979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532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5064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596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128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60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192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723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255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/>
              </a:rPr>
              <a:t>Tadarus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/>
              </a:rPr>
              <a:t> Al-Quran Jumat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3B3C8BC-A60C-6955-5D61-BA0CCB3C8B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0556" y="2535268"/>
            <a:ext cx="2158655" cy="119461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2281D34-9F24-423D-3465-FF399E0DB2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5346" y="2535268"/>
            <a:ext cx="2048265" cy="119461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2" name="TextBox 22">
            <a:extLst>
              <a:ext uri="{FF2B5EF4-FFF2-40B4-BE49-F238E27FC236}">
                <a16:creationId xmlns:a16="http://schemas.microsoft.com/office/drawing/2014/main" id="{E0C87253-4646-C29C-47EB-4F8A681AFDC0}"/>
              </a:ext>
            </a:extLst>
          </p:cNvPr>
          <p:cNvSpPr txBox="1"/>
          <p:nvPr/>
        </p:nvSpPr>
        <p:spPr>
          <a:xfrm>
            <a:off x="5870848" y="3757305"/>
            <a:ext cx="1580979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532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5064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596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128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60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192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723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255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/>
              </a:rPr>
              <a:t>PHBI ( Isra’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/>
              </a:rPr>
              <a:t>Mi’raj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/>
              </a:rPr>
              <a:t> 1446H)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BD2E28E-F0DA-7D55-4848-75C569931D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4564" y="3923223"/>
            <a:ext cx="2174647" cy="106761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7244BA3-E82C-AAAF-2551-42DA0B2710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81959" y="3947108"/>
            <a:ext cx="2011652" cy="10390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9" name="TextBox 22">
            <a:extLst>
              <a:ext uri="{FF2B5EF4-FFF2-40B4-BE49-F238E27FC236}">
                <a16:creationId xmlns:a16="http://schemas.microsoft.com/office/drawing/2014/main" id="{CDD1C886-A8D5-1D4B-AD6A-FF62AAFBC277}"/>
              </a:ext>
            </a:extLst>
          </p:cNvPr>
          <p:cNvSpPr txBox="1"/>
          <p:nvPr/>
        </p:nvSpPr>
        <p:spPr>
          <a:xfrm>
            <a:off x="5458799" y="5032714"/>
            <a:ext cx="2174647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532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5064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596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128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60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192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723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255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/>
              </a:rPr>
              <a:t>Tabliqh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/>
              </a:rPr>
              <a:t> Akbar Abah ANZA  ( Dai Nasional)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3A543C-226E-363E-D5D2-C24E8A88C8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3272" y="1540845"/>
            <a:ext cx="1822057" cy="15957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9" name="Picture 3" descr="A screenshot of a phone&#10;&#10;AI-generated content may be incorrect.">
            <a:extLst>
              <a:ext uri="{FF2B5EF4-FFF2-40B4-BE49-F238E27FC236}">
                <a16:creationId xmlns:a16="http://schemas.microsoft.com/office/drawing/2014/main" id="{BE5F7489-33AF-3F02-1B1F-5FF97352E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74" y="1501437"/>
            <a:ext cx="1830798" cy="1595773"/>
          </a:xfrm>
          <a:prstGeom prst="rect">
            <a:avLst/>
          </a:prstGeom>
          <a:noFill/>
          <a:ln w="952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A screenshot of a cellphone&#10;&#10;AI-generated content may be incorrect.">
            <a:extLst>
              <a:ext uri="{FF2B5EF4-FFF2-40B4-BE49-F238E27FC236}">
                <a16:creationId xmlns:a16="http://schemas.microsoft.com/office/drawing/2014/main" id="{BF4F4E28-17A5-06EC-E4FC-A14970447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773" y="3298401"/>
            <a:ext cx="1274876" cy="1613269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A group of people sitting in a large room&#10;&#10;AI-generated content may be incorrect.">
            <a:extLst>
              <a:ext uri="{FF2B5EF4-FFF2-40B4-BE49-F238E27FC236}">
                <a16:creationId xmlns:a16="http://schemas.microsoft.com/office/drawing/2014/main" id="{2B82DA9F-E0C0-5B60-1034-51FE9DAC0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836" y="1301737"/>
            <a:ext cx="1580979" cy="1020497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 descr="A group of people sitting in a circle&#10;&#10;AI-generated content may be incorrect.">
            <a:extLst>
              <a:ext uri="{FF2B5EF4-FFF2-40B4-BE49-F238E27FC236}">
                <a16:creationId xmlns:a16="http://schemas.microsoft.com/office/drawing/2014/main" id="{FE449EA4-F35A-6142-994D-9BE71E961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407" y="1301737"/>
            <a:ext cx="1425350" cy="1001290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385D81-85D0-8625-CD57-3E97F029B3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6691" y="2537425"/>
            <a:ext cx="2158655" cy="119461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D4FCA2E-4FBB-C22D-E0DF-16D1844003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59407" y="1501437"/>
            <a:ext cx="1822057" cy="159577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3AC0E6D-82C7-0EE7-0126-3A74860C079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9104" y="3298401"/>
            <a:ext cx="1175355" cy="159890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6" name="TextBox 22">
            <a:extLst>
              <a:ext uri="{FF2B5EF4-FFF2-40B4-BE49-F238E27FC236}">
                <a16:creationId xmlns:a16="http://schemas.microsoft.com/office/drawing/2014/main" id="{171B8A7B-6F2F-D9BC-3FA9-8AC973F1A0CA}"/>
              </a:ext>
            </a:extLst>
          </p:cNvPr>
          <p:cNvSpPr txBox="1"/>
          <p:nvPr/>
        </p:nvSpPr>
        <p:spPr>
          <a:xfrm>
            <a:off x="377874" y="4916190"/>
            <a:ext cx="1086586" cy="138500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532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5064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596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128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60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192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723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255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/>
              </a:rPr>
              <a:t>WA Group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7" name="TextBox 22">
            <a:extLst>
              <a:ext uri="{FF2B5EF4-FFF2-40B4-BE49-F238E27FC236}">
                <a16:creationId xmlns:a16="http://schemas.microsoft.com/office/drawing/2014/main" id="{42B075A0-8D09-9F9F-85F6-AEE1FC83EA00}"/>
              </a:ext>
            </a:extLst>
          </p:cNvPr>
          <p:cNvSpPr txBox="1"/>
          <p:nvPr/>
        </p:nvSpPr>
        <p:spPr>
          <a:xfrm>
            <a:off x="520215" y="5081871"/>
            <a:ext cx="3313982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532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5064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596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128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60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192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723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255" algn="l" defTabSz="465064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 err="1">
                <a:solidFill>
                  <a:schemeClr val="bg1"/>
                </a:solidFill>
                <a:latin typeface="Aptos" panose="020B0004020202020204" pitchFamily="34" charset="0"/>
              </a:rPr>
              <a:t>Memiliki</a:t>
            </a:r>
            <a:r>
              <a:rPr lang="en-US" sz="900" b="1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US" sz="900" b="1" dirty="0" err="1">
                <a:solidFill>
                  <a:schemeClr val="bg1"/>
                </a:solidFill>
                <a:latin typeface="Aptos" panose="020B0004020202020204" pitchFamily="34" charset="0"/>
              </a:rPr>
              <a:t>Grup</a:t>
            </a:r>
            <a:r>
              <a:rPr lang="en-US" sz="900" b="1" dirty="0">
                <a:solidFill>
                  <a:schemeClr val="bg1"/>
                </a:solidFill>
                <a:latin typeface="Aptos" panose="020B0004020202020204" pitchFamily="34" charset="0"/>
              </a:rPr>
              <a:t> WhatsApp </a:t>
            </a:r>
            <a:r>
              <a:rPr lang="en-US" sz="900" b="1" dirty="0" err="1">
                <a:solidFill>
                  <a:schemeClr val="bg1"/>
                </a:solidFill>
                <a:latin typeface="Aptos" panose="020B0004020202020204" pitchFamily="34" charset="0"/>
              </a:rPr>
              <a:t>jamaah,IG,Youtube</a:t>
            </a:r>
            <a:endParaRPr lang="en-US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64" b="96350" l="6040" r="89933">
                        <a14:foregroundMark x1="44295" y1="9489" x2="44295" y2="9489"/>
                        <a14:foregroundMark x1="38255" y1="48905" x2="38255" y2="48905"/>
                        <a14:foregroundMark x1="33557" y1="65328" x2="33557" y2="65328"/>
                        <a14:foregroundMark x1="38255" y1="74453" x2="38255" y2="74453"/>
                        <a14:foregroundMark x1="56376" y1="74453" x2="56376" y2="74453"/>
                        <a14:foregroundMark x1="51678" y1="67883" x2="51678" y2="67883"/>
                        <a14:foregroundMark x1="68456" y1="72263" x2="68456" y2="72263"/>
                        <a14:foregroundMark x1="65772" y1="75912" x2="65772" y2="75912"/>
                        <a14:foregroundMark x1="58389" y1="82847" x2="58389" y2="82847"/>
                        <a14:foregroundMark x1="38926" y1="81022" x2="38926" y2="81022"/>
                        <a14:foregroundMark x1="55034" y1="87956" x2="55034" y2="87956"/>
                        <a14:foregroundMark x1="51007" y1="91606" x2="51007" y2="91606"/>
                        <a14:foregroundMark x1="55034" y1="93796" x2="55034" y2="93796"/>
                        <a14:foregroundMark x1="65772" y1="95255" x2="65772" y2="95255"/>
                        <a14:foregroundMark x1="51678" y1="96715" x2="51678" y2="96715"/>
                        <a14:foregroundMark x1="42282" y1="94891" x2="42282" y2="94891"/>
                        <a14:foregroundMark x1="78523" y1="28467" x2="78523" y2="28467"/>
                        <a14:foregroundMark x1="89262" y1="46350" x2="89262" y2="46350"/>
                        <a14:foregroundMark x1="6040" y1="43796" x2="6040" y2="43796"/>
                        <a14:foregroundMark x1="48993" y1="18613" x2="48993" y2="18613"/>
                        <a14:backgroundMark x1="62416" y1="18248" x2="62416" y2="182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4024" y="4208723"/>
            <a:ext cx="551112" cy="1013454"/>
          </a:xfrm>
          <a:prstGeom prst="rect">
            <a:avLst/>
          </a:prstGeom>
        </p:spPr>
      </p:pic>
      <p:sp>
        <p:nvSpPr>
          <p:cNvPr id="20" name="Rectangle: Rounded Corners 19"/>
          <p:cNvSpPr/>
          <p:nvPr/>
        </p:nvSpPr>
        <p:spPr>
          <a:xfrm>
            <a:off x="6573759" y="3728110"/>
            <a:ext cx="2618413" cy="1510414"/>
          </a:xfrm>
          <a:prstGeom prst="roundRect">
            <a:avLst>
              <a:gd name="adj" fmla="val 2971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17" name="Rectangle: Rounded Corners 16"/>
          <p:cNvSpPr/>
          <p:nvPr/>
        </p:nvSpPr>
        <p:spPr>
          <a:xfrm>
            <a:off x="6591718" y="973998"/>
            <a:ext cx="2600455" cy="2741437"/>
          </a:xfrm>
          <a:prstGeom prst="roundRect">
            <a:avLst>
              <a:gd name="adj" fmla="val 2971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16" name="Rectangle: Rounded Corners 15"/>
          <p:cNvSpPr/>
          <p:nvPr/>
        </p:nvSpPr>
        <p:spPr>
          <a:xfrm>
            <a:off x="4055757" y="973998"/>
            <a:ext cx="2482489" cy="3096177"/>
          </a:xfrm>
          <a:prstGeom prst="roundRect">
            <a:avLst>
              <a:gd name="adj" fmla="val 2971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15" name="Rectangle: Rounded Corners 14"/>
          <p:cNvSpPr/>
          <p:nvPr/>
        </p:nvSpPr>
        <p:spPr>
          <a:xfrm>
            <a:off x="344769" y="2057397"/>
            <a:ext cx="3682081" cy="2816681"/>
          </a:xfrm>
          <a:prstGeom prst="roundRect">
            <a:avLst>
              <a:gd name="adj" fmla="val 2971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8828877" y="-73252"/>
            <a:ext cx="422570" cy="1713123"/>
          </a:xfrm>
          <a:custGeom>
            <a:avLst/>
            <a:gdLst/>
            <a:ahLst/>
            <a:cxnLst/>
            <a:rect l="l" t="t" r="r" b="b"/>
            <a:pathLst>
              <a:path w="831996" h="3372957">
                <a:moveTo>
                  <a:pt x="0" y="0"/>
                </a:moveTo>
                <a:lnTo>
                  <a:pt x="831996" y="0"/>
                </a:lnTo>
                <a:lnTo>
                  <a:pt x="831996" y="3372957"/>
                </a:lnTo>
                <a:lnTo>
                  <a:pt x="0" y="33729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sz="465">
              <a:latin typeface="Aptos" panose="020B0004020202020204" pitchFamily="34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015236" y="875752"/>
            <a:ext cx="914352" cy="170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0"/>
              </a:lnSpc>
            </a:pPr>
            <a:r>
              <a:rPr lang="en-US" sz="1015">
                <a:solidFill>
                  <a:srgbClr val="FFFDF3"/>
                </a:solidFill>
                <a:latin typeface="Aptos" panose="020B0004020202020204" pitchFamily="34" charset="0"/>
                <a:ea typeface="Montserrat"/>
                <a:cs typeface="Montserrat"/>
                <a:sym typeface="Montserrat"/>
              </a:rPr>
              <a:t>Rimberio</a:t>
            </a:r>
          </a:p>
        </p:txBody>
      </p:sp>
      <p:sp>
        <p:nvSpPr>
          <p:cNvPr id="3" name="TextBox 19"/>
          <p:cNvSpPr txBox="1"/>
          <p:nvPr/>
        </p:nvSpPr>
        <p:spPr>
          <a:xfrm>
            <a:off x="1305638" y="175680"/>
            <a:ext cx="8413892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2030"/>
              </a:lnSpc>
              <a:defRPr sz="1600" b="1">
                <a:solidFill>
                  <a:srgbClr val="2A2A2A"/>
                </a:solidFill>
                <a:latin typeface="+mj-lt"/>
                <a:ea typeface="Berkshire Swash" panose="02000505000000020003"/>
                <a:cs typeface="Berkshire Swash" panose="02000505000000020003"/>
              </a:defRPr>
            </a:lvl1pPr>
          </a:lstStyle>
          <a:p>
            <a:r>
              <a:rPr lang="en-US" sz="2000" b="0" dirty="0">
                <a:latin typeface="Berkshire Swash" panose="02000505000000020003" charset="0"/>
              </a:rPr>
              <a:t>Pilar 3: Program </a:t>
            </a:r>
            <a:r>
              <a:rPr lang="en-US" sz="2000" b="0" dirty="0" err="1">
                <a:latin typeface="Berkshire Swash" panose="02000505000000020003" charset="0"/>
              </a:rPr>
              <a:t>Sosial</a:t>
            </a:r>
            <a:endParaRPr lang="en-US" sz="2000" b="0" dirty="0">
              <a:latin typeface="Berkshire Swash" panose="02000505000000020003" charset="0"/>
              <a:sym typeface="Berkshire Swash" panose="02000505000000020003"/>
            </a:endParaRPr>
          </a:p>
        </p:txBody>
      </p:sp>
      <p:grpSp>
        <p:nvGrpSpPr>
          <p:cNvPr id="4" name="Group 10"/>
          <p:cNvGrpSpPr/>
          <p:nvPr/>
        </p:nvGrpSpPr>
        <p:grpSpPr>
          <a:xfrm>
            <a:off x="431656" y="649896"/>
            <a:ext cx="617620" cy="392697"/>
            <a:chOff x="0" y="0"/>
            <a:chExt cx="320271" cy="203635"/>
          </a:xfrm>
        </p:grpSpPr>
        <p:sp>
          <p:nvSpPr>
            <p:cNvPr id="5" name="Freeform 11"/>
            <p:cNvSpPr/>
            <p:nvPr/>
          </p:nvSpPr>
          <p:spPr>
            <a:xfrm>
              <a:off x="0" y="0"/>
              <a:ext cx="320271" cy="203635"/>
            </a:xfrm>
            <a:custGeom>
              <a:avLst/>
              <a:gdLst/>
              <a:ahLst/>
              <a:cxnLst/>
              <a:rect l="l" t="t" r="r" b="b"/>
              <a:pathLst>
                <a:path w="320271" h="203635">
                  <a:moveTo>
                    <a:pt x="101818" y="0"/>
                  </a:moveTo>
                  <a:lnTo>
                    <a:pt x="218453" y="0"/>
                  </a:lnTo>
                  <a:cubicBezTo>
                    <a:pt x="245457" y="0"/>
                    <a:pt x="271355" y="10727"/>
                    <a:pt x="290449" y="29822"/>
                  </a:cubicBezTo>
                  <a:cubicBezTo>
                    <a:pt x="309544" y="48916"/>
                    <a:pt x="320271" y="74814"/>
                    <a:pt x="320271" y="101818"/>
                  </a:cubicBezTo>
                  <a:lnTo>
                    <a:pt x="320271" y="101818"/>
                  </a:lnTo>
                  <a:cubicBezTo>
                    <a:pt x="320271" y="128821"/>
                    <a:pt x="309544" y="154719"/>
                    <a:pt x="290449" y="173814"/>
                  </a:cubicBezTo>
                  <a:cubicBezTo>
                    <a:pt x="271355" y="192908"/>
                    <a:pt x="245457" y="203635"/>
                    <a:pt x="218453" y="203635"/>
                  </a:cubicBezTo>
                  <a:lnTo>
                    <a:pt x="101818" y="203635"/>
                  </a:lnTo>
                  <a:cubicBezTo>
                    <a:pt x="74814" y="203635"/>
                    <a:pt x="48916" y="192908"/>
                    <a:pt x="29822" y="173814"/>
                  </a:cubicBezTo>
                  <a:cubicBezTo>
                    <a:pt x="10727" y="154719"/>
                    <a:pt x="0" y="128821"/>
                    <a:pt x="0" y="101818"/>
                  </a:cubicBezTo>
                  <a:lnTo>
                    <a:pt x="0" y="101818"/>
                  </a:lnTo>
                  <a:cubicBezTo>
                    <a:pt x="0" y="74814"/>
                    <a:pt x="10727" y="48916"/>
                    <a:pt x="29822" y="29822"/>
                  </a:cubicBezTo>
                  <a:cubicBezTo>
                    <a:pt x="48916" y="10727"/>
                    <a:pt x="74814" y="0"/>
                    <a:pt x="101818" y="0"/>
                  </a:cubicBezTo>
                  <a:close/>
                </a:path>
              </a:pathLst>
            </a:custGeom>
            <a:solidFill>
              <a:srgbClr val="292B55"/>
            </a:solidFill>
            <a:ln w="38100" cap="rnd">
              <a:solidFill>
                <a:srgbClr val="EBCA3F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ID" sz="18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3.1</a:t>
              </a:r>
            </a:p>
          </p:txBody>
        </p:sp>
        <p:sp>
          <p:nvSpPr>
            <p:cNvPr id="6" name="TextBox 12"/>
            <p:cNvSpPr txBox="1"/>
            <p:nvPr/>
          </p:nvSpPr>
          <p:spPr>
            <a:xfrm>
              <a:off x="0" y="47625"/>
              <a:ext cx="320271" cy="156010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algn="ctr">
                <a:lnSpc>
                  <a:spcPts val="1270"/>
                </a:lnSpc>
              </a:pPr>
              <a:endParaRPr sz="465" b="1" dirty="0">
                <a:latin typeface="Aptos" panose="020B0004020202020204" pitchFamily="34" charset="0"/>
              </a:endParaRPr>
            </a:p>
          </p:txBody>
        </p:sp>
      </p:grpSp>
      <p:sp>
        <p:nvSpPr>
          <p:cNvPr id="7" name="TextBox 12"/>
          <p:cNvSpPr txBox="1"/>
          <p:nvPr/>
        </p:nvSpPr>
        <p:spPr>
          <a:xfrm>
            <a:off x="1116992" y="727778"/>
            <a:ext cx="4458043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Calibri" panose="020F0502020204030204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Program </a:t>
            </a:r>
            <a:r>
              <a:rPr lang="en-US" dirty="0" err="1"/>
              <a:t>sosial</a:t>
            </a:r>
            <a:r>
              <a:rPr lang="en-US" dirty="0"/>
              <a:t> yang </a:t>
            </a:r>
            <a:r>
              <a:rPr lang="en-US" dirty="0" err="1"/>
              <a:t>dikelola</a:t>
            </a:r>
            <a:r>
              <a:rPr lang="en-US" dirty="0"/>
              <a:t> DKM</a:t>
            </a:r>
            <a:endParaRPr lang="en-US" dirty="0">
              <a:sym typeface="Berkshire Swash" panose="02000505000000020003"/>
            </a:endParaRPr>
          </a:p>
        </p:txBody>
      </p:sp>
      <p:pic>
        <p:nvPicPr>
          <p:cNvPr id="1040" name="Picture 16" descr="A group of people posing for a photo&#10;&#10;AI-generated content may be incorrect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99" y="2116424"/>
            <a:ext cx="1754403" cy="112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A group of children sitting on the floor&#10;&#10;AI-generated content may be incorrect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02"/>
          <a:stretch>
            <a:fillRect/>
          </a:stretch>
        </p:blipFill>
        <p:spPr bwMode="auto">
          <a:xfrm>
            <a:off x="2238729" y="2116424"/>
            <a:ext cx="1721211" cy="112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 person and person holding a sign&#10;&#10;AI-generated content may be incorrect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80" y="3468250"/>
            <a:ext cx="1754403" cy="112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A group of people in a room&#10;&#10;AI-generated content may be incorrect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066" y="3448689"/>
            <a:ext cx="1763874" cy="114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31655" y="1071677"/>
            <a:ext cx="3810089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91440" algn="ctr">
              <a:defRPr sz="1100" b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/>
                <a:cs typeface="Arial" panose="020B0604020202020204"/>
              </a:defRPr>
            </a:lvl1pPr>
          </a:lstStyle>
          <a:p>
            <a:pPr algn="l"/>
            <a:r>
              <a:rPr lang="en-US" dirty="0"/>
              <a:t>3.1.1  </a:t>
            </a:r>
            <a:r>
              <a:rPr lang="en-US" dirty="0" err="1"/>
              <a:t>Bentuk</a:t>
            </a:r>
            <a:r>
              <a:rPr lang="en-US" dirty="0"/>
              <a:t> Program </a:t>
            </a:r>
            <a:r>
              <a:rPr lang="en-US" dirty="0" err="1"/>
              <a:t>sosial</a:t>
            </a:r>
            <a:r>
              <a:rPr lang="en-US" dirty="0"/>
              <a:t> yang </a:t>
            </a:r>
            <a:r>
              <a:rPr lang="en-US" dirty="0" err="1"/>
              <a:t>dikelola</a:t>
            </a:r>
            <a:r>
              <a:rPr lang="en-US" dirty="0"/>
              <a:t> DKM​ :</a:t>
            </a:r>
          </a:p>
          <a:p>
            <a:pPr algn="l"/>
            <a:r>
              <a:rPr lang="en-US" b="0" dirty="0"/>
              <a:t>Program </a:t>
            </a:r>
            <a:r>
              <a:rPr lang="en-US" b="0" dirty="0" err="1"/>
              <a:t>pemberdayaan</a:t>
            </a:r>
            <a:r>
              <a:rPr lang="en-US" b="0" dirty="0"/>
              <a:t> 4 pilar :</a:t>
            </a:r>
          </a:p>
          <a:p>
            <a:pPr marL="320040" indent="-228600" algn="l">
              <a:buFont typeface="+mj-lt"/>
              <a:buAutoNum type="arabicPeriod"/>
            </a:pPr>
            <a:r>
              <a:rPr lang="en-US" b="0" dirty="0"/>
              <a:t>Pendidikan, </a:t>
            </a:r>
          </a:p>
          <a:p>
            <a:pPr marL="320040" indent="-228600" algn="l">
              <a:buFont typeface="+mj-lt"/>
              <a:buAutoNum type="arabicPeriod"/>
            </a:pPr>
            <a:r>
              <a:rPr lang="en-US" b="0" dirty="0"/>
              <a:t>Ekonomi, </a:t>
            </a:r>
          </a:p>
          <a:p>
            <a:pPr marL="320040" indent="-228600" algn="l">
              <a:buFont typeface="+mj-lt"/>
              <a:buAutoNum type="arabicPeriod"/>
            </a:pPr>
            <a:r>
              <a:rPr lang="en-US" b="0" dirty="0" err="1"/>
              <a:t>Lingkungan</a:t>
            </a:r>
            <a:r>
              <a:rPr lang="en-US" b="0" dirty="0"/>
              <a:t> dan </a:t>
            </a:r>
          </a:p>
          <a:p>
            <a:pPr marL="320040" indent="-228600" algn="l">
              <a:buFont typeface="+mj-lt"/>
              <a:buAutoNum type="arabicPeriod"/>
            </a:pPr>
            <a:r>
              <a:rPr lang="en-US" b="0" dirty="0"/>
              <a:t>Kesehatan</a:t>
            </a:r>
          </a:p>
        </p:txBody>
      </p:sp>
      <p:sp>
        <p:nvSpPr>
          <p:cNvPr id="12" name="TextBox 22"/>
          <p:cNvSpPr txBox="1"/>
          <p:nvPr/>
        </p:nvSpPr>
        <p:spPr>
          <a:xfrm>
            <a:off x="539075" y="3269274"/>
            <a:ext cx="3313982" cy="140808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Santunan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kepada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guru TPA &amp;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Membantu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mengajar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TPA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3" name="TextBox 22"/>
          <p:cNvSpPr txBox="1"/>
          <p:nvPr/>
        </p:nvSpPr>
        <p:spPr>
          <a:xfrm>
            <a:off x="395780" y="4652493"/>
            <a:ext cx="1754403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Bantuan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renovasi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TPA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4" name="TextBox 22"/>
          <p:cNvSpPr txBox="1"/>
          <p:nvPr/>
        </p:nvSpPr>
        <p:spPr>
          <a:xfrm>
            <a:off x="2254789" y="4662017"/>
            <a:ext cx="1705152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Training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Photografi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1055" name="Picture 31" descr="A person wearing a mask and holding a bottle&#10;&#10;AI-generated content may be incorrect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297" y="1033252"/>
            <a:ext cx="1505964" cy="105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A group of small bottles in a wooden holder&#10;&#10;AI-generated content may be incorrect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024" y="1055495"/>
            <a:ext cx="796399" cy="103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22"/>
          <p:cNvSpPr txBox="1"/>
          <p:nvPr/>
        </p:nvSpPr>
        <p:spPr>
          <a:xfrm>
            <a:off x="4153945" y="2146593"/>
            <a:ext cx="2278341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Pemberdayaan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UMKM Jamaah (Parfum Set)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1059" name="Picture 35" descr="A tray of food on a shelf&#10;&#10;AI-generated content may be incorrect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790" y="2332410"/>
            <a:ext cx="1199522" cy="151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2"/>
          <p:cNvSpPr txBox="1"/>
          <p:nvPr/>
        </p:nvSpPr>
        <p:spPr>
          <a:xfrm>
            <a:off x="4153944" y="3898299"/>
            <a:ext cx="2278341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Pemberdayaan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UMKM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lingkungan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ring 1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26" name="Picture 25" descr="A group of people standing in a shelter&#10;&#10;AI-generated content may be incorrect.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93636" y="1033252"/>
            <a:ext cx="2558528" cy="1082301"/>
          </a:xfrm>
          <a:prstGeom prst="rect">
            <a:avLst/>
          </a:prstGeom>
        </p:spPr>
      </p:pic>
      <p:pic>
        <p:nvPicPr>
          <p:cNvPr id="27" name="Picture 26" descr="A group of people standing in a room with a banner&#10;&#10;AI-generated content may be incorrect.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93636" y="2330054"/>
            <a:ext cx="2558528" cy="1183651"/>
          </a:xfrm>
          <a:prstGeom prst="rect">
            <a:avLst/>
          </a:prstGeom>
        </p:spPr>
      </p:pic>
      <p:pic>
        <p:nvPicPr>
          <p:cNvPr id="28" name="Picture 27" descr="A group of bowls of food&#10;&#10;AI-generated content may be incorrect.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80510" y="2315098"/>
            <a:ext cx="1076453" cy="1518572"/>
          </a:xfrm>
          <a:prstGeom prst="rect">
            <a:avLst/>
          </a:prstGeom>
        </p:spPr>
      </p:pic>
      <p:sp>
        <p:nvSpPr>
          <p:cNvPr id="25" name="TextBox 22"/>
          <p:cNvSpPr txBox="1"/>
          <p:nvPr/>
        </p:nvSpPr>
        <p:spPr>
          <a:xfrm>
            <a:off x="3854781" y="3628614"/>
            <a:ext cx="1782726" cy="2050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1830"/>
              </a:lnSpc>
              <a:defRPr sz="1600" b="1">
                <a:solidFill>
                  <a:srgbClr val="2A2A2A"/>
                </a:solidFill>
                <a:latin typeface="+mj-lt"/>
                <a:ea typeface="Berkshire Swash" panose="02000505000000020003"/>
                <a:cs typeface="Berkshire Swash" panose="02000505000000020003"/>
              </a:defRPr>
            </a:lvl1pPr>
          </a:lstStyle>
          <a:p>
            <a:pPr algn="ctr"/>
            <a:r>
              <a:rPr lang="en-US" sz="800" dirty="0" err="1">
                <a:solidFill>
                  <a:schemeClr val="bg1"/>
                </a:solidFill>
                <a:latin typeface="Aptos" panose="020B0004020202020204" pitchFamily="34" charset="0"/>
                <a:sym typeface="Berkshire Swash" panose="02000505000000020003"/>
              </a:rPr>
              <a:t>Kegiatan</a:t>
            </a:r>
            <a:r>
              <a:rPr lang="en-US" sz="800" dirty="0">
                <a:solidFill>
                  <a:schemeClr val="bg1"/>
                </a:solidFill>
                <a:latin typeface="Aptos" panose="020B0004020202020204" pitchFamily="34" charset="0"/>
                <a:sym typeface="Berkshire Swash" panose="02000505000000020003"/>
              </a:rPr>
              <a:t> Jumat Berkah</a:t>
            </a:r>
          </a:p>
        </p:txBody>
      </p:sp>
      <p:pic>
        <p:nvPicPr>
          <p:cNvPr id="29" name="Picture 28" descr="A group of people posing for a photo&#10;&#10;AI-generated content may be incorrect.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93633" y="3779110"/>
            <a:ext cx="2558530" cy="1183651"/>
          </a:xfrm>
          <a:prstGeom prst="rect">
            <a:avLst/>
          </a:prstGeom>
        </p:spPr>
      </p:pic>
      <p:sp>
        <p:nvSpPr>
          <p:cNvPr id="30" name="TextBox 22"/>
          <p:cNvSpPr txBox="1"/>
          <p:nvPr/>
        </p:nvSpPr>
        <p:spPr>
          <a:xfrm>
            <a:off x="6713530" y="2138429"/>
            <a:ext cx="2278341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Program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bersih-bersih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masjid ring 1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3" name="TextBox 22"/>
          <p:cNvSpPr txBox="1"/>
          <p:nvPr/>
        </p:nvSpPr>
        <p:spPr>
          <a:xfrm>
            <a:off x="6761821" y="3534544"/>
            <a:ext cx="2278341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Infaq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produktif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tebar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benih</a:t>
            </a:r>
            <a:r>
              <a:rPr lang="en-US" sz="900" b="1" dirty="0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 </a:t>
            </a:r>
            <a:r>
              <a:rPr lang="en-US" sz="900" b="1" dirty="0" err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  <a:sym typeface="Berkshire Swash" panose="02000505000000020003"/>
              </a:rPr>
              <a:t>cabai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4" name="TextBox 22"/>
          <p:cNvSpPr txBox="1"/>
          <p:nvPr/>
        </p:nvSpPr>
        <p:spPr>
          <a:xfrm>
            <a:off x="6633034" y="4998855"/>
            <a:ext cx="2558530" cy="13849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defRPr sz="900" b="1">
                <a:solidFill>
                  <a:srgbClr val="FFFFFF"/>
                </a:solidFill>
                <a:latin typeface="Aptos" panose="020B0004020202020204" pitchFamily="34" charset="0"/>
                <a:ea typeface="+mn-lt"/>
                <a:cs typeface="+mn-lt"/>
              </a:defRPr>
            </a:lvl1pPr>
            <a:lvl2pPr marL="23241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482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786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027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268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509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505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0550" algn="l" defTabSz="464820" rtl="0" eaLnBrk="1" latinLnBrk="0" hangingPunct="1">
              <a:defRPr sz="9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ym typeface="Berkshire Swash" panose="02000505000000020003"/>
              </a:rPr>
              <a:t>Program </a:t>
            </a:r>
            <a:r>
              <a:rPr lang="en-US" dirty="0" err="1">
                <a:sym typeface="Berkshire Swash" panose="02000505000000020003"/>
              </a:rPr>
              <a:t>cek</a:t>
            </a:r>
            <a:r>
              <a:rPr lang="en-US" dirty="0">
                <a:sym typeface="Berkshire Swash" panose="02000505000000020003"/>
              </a:rPr>
              <a:t> </a:t>
            </a:r>
            <a:r>
              <a:rPr lang="en-US" dirty="0" err="1">
                <a:sym typeface="Berkshire Swash" panose="02000505000000020003"/>
              </a:rPr>
              <a:t>kesehatan</a:t>
            </a:r>
            <a:r>
              <a:rPr lang="en-US" dirty="0">
                <a:sym typeface="Berkshire Swash" panose="02000505000000020003"/>
              </a:rPr>
              <a:t> gratis </a:t>
            </a:r>
            <a:r>
              <a:rPr lang="en-US" dirty="0" err="1">
                <a:sym typeface="Berkshire Swash" panose="02000505000000020003"/>
              </a:rPr>
              <a:t>masyarakat</a:t>
            </a:r>
            <a:r>
              <a:rPr lang="en-US" dirty="0">
                <a:sym typeface="Berkshire Swash" panose="02000505000000020003"/>
              </a:rPr>
              <a:t> ring 1</a:t>
            </a:r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40021" y="4170798"/>
            <a:ext cx="1254003" cy="982438"/>
          </a:xfrm>
          <a:prstGeom prst="rect">
            <a:avLst/>
          </a:prstGeom>
        </p:spPr>
      </p:pic>
      <p:grpSp>
        <p:nvGrpSpPr>
          <p:cNvPr id="21" name="Group 10">
            <a:extLst>
              <a:ext uri="{FF2B5EF4-FFF2-40B4-BE49-F238E27FC236}">
                <a16:creationId xmlns:a16="http://schemas.microsoft.com/office/drawing/2014/main" id="{AB427EFA-4F80-F680-26C2-9CCAA15ECCCA}"/>
              </a:ext>
            </a:extLst>
          </p:cNvPr>
          <p:cNvGrpSpPr/>
          <p:nvPr/>
        </p:nvGrpSpPr>
        <p:grpSpPr>
          <a:xfrm>
            <a:off x="431655" y="2137247"/>
            <a:ext cx="281122" cy="280172"/>
            <a:chOff x="0" y="0"/>
            <a:chExt cx="320271" cy="203635"/>
          </a:xfrm>
        </p:grpSpPr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CC235B38-F4F9-FD9A-4760-A95ECED12256}"/>
                </a:ext>
              </a:extLst>
            </p:cNvPr>
            <p:cNvSpPr/>
            <p:nvPr/>
          </p:nvSpPr>
          <p:spPr>
            <a:xfrm>
              <a:off x="0" y="0"/>
              <a:ext cx="320271" cy="203635"/>
            </a:xfrm>
            <a:custGeom>
              <a:avLst/>
              <a:gdLst/>
              <a:ahLst/>
              <a:cxnLst/>
              <a:rect l="l" t="t" r="r" b="b"/>
              <a:pathLst>
                <a:path w="320271" h="203635">
                  <a:moveTo>
                    <a:pt x="101818" y="0"/>
                  </a:moveTo>
                  <a:lnTo>
                    <a:pt x="218453" y="0"/>
                  </a:lnTo>
                  <a:cubicBezTo>
                    <a:pt x="245457" y="0"/>
                    <a:pt x="271355" y="10727"/>
                    <a:pt x="290449" y="29822"/>
                  </a:cubicBezTo>
                  <a:cubicBezTo>
                    <a:pt x="309544" y="48916"/>
                    <a:pt x="320271" y="74814"/>
                    <a:pt x="320271" y="101818"/>
                  </a:cubicBezTo>
                  <a:lnTo>
                    <a:pt x="320271" y="101818"/>
                  </a:lnTo>
                  <a:cubicBezTo>
                    <a:pt x="320271" y="128821"/>
                    <a:pt x="309544" y="154719"/>
                    <a:pt x="290449" y="173814"/>
                  </a:cubicBezTo>
                  <a:cubicBezTo>
                    <a:pt x="271355" y="192908"/>
                    <a:pt x="245457" y="203635"/>
                    <a:pt x="218453" y="203635"/>
                  </a:cubicBezTo>
                  <a:lnTo>
                    <a:pt x="101818" y="203635"/>
                  </a:lnTo>
                  <a:cubicBezTo>
                    <a:pt x="74814" y="203635"/>
                    <a:pt x="48916" y="192908"/>
                    <a:pt x="29822" y="173814"/>
                  </a:cubicBezTo>
                  <a:cubicBezTo>
                    <a:pt x="10727" y="154719"/>
                    <a:pt x="0" y="128821"/>
                    <a:pt x="0" y="101818"/>
                  </a:cubicBezTo>
                  <a:lnTo>
                    <a:pt x="0" y="101818"/>
                  </a:lnTo>
                  <a:cubicBezTo>
                    <a:pt x="0" y="74814"/>
                    <a:pt x="10727" y="48916"/>
                    <a:pt x="29822" y="29822"/>
                  </a:cubicBezTo>
                  <a:cubicBezTo>
                    <a:pt x="48916" y="10727"/>
                    <a:pt x="74814" y="0"/>
                    <a:pt x="101818" y="0"/>
                  </a:cubicBezTo>
                  <a:close/>
                </a:path>
              </a:pathLst>
            </a:custGeom>
            <a:solidFill>
              <a:srgbClr val="292B55"/>
            </a:solidFill>
            <a:ln w="38100" cap="rnd">
              <a:solidFill>
                <a:srgbClr val="EBCA3F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ID" sz="12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1</a:t>
              </a:r>
            </a:p>
          </p:txBody>
        </p:sp>
        <p:sp>
          <p:nvSpPr>
            <p:cNvPr id="32" name="TextBox 12">
              <a:extLst>
                <a:ext uri="{FF2B5EF4-FFF2-40B4-BE49-F238E27FC236}">
                  <a16:creationId xmlns:a16="http://schemas.microsoft.com/office/drawing/2014/main" id="{9376B6C2-9F44-E07A-0AF0-35FD17FDA4D3}"/>
                </a:ext>
              </a:extLst>
            </p:cNvPr>
            <p:cNvSpPr txBox="1"/>
            <p:nvPr/>
          </p:nvSpPr>
          <p:spPr>
            <a:xfrm>
              <a:off x="0" y="47625"/>
              <a:ext cx="320271" cy="156010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algn="ctr">
                <a:lnSpc>
                  <a:spcPts val="1270"/>
                </a:lnSpc>
              </a:pPr>
              <a:endParaRPr sz="200" b="1" dirty="0">
                <a:latin typeface="Aptos" panose="020B0004020202020204" pitchFamily="34" charset="0"/>
              </a:endParaRPr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id="{DED8FF36-159D-7AE7-D5FC-939F9FB7D4EA}"/>
              </a:ext>
            </a:extLst>
          </p:cNvPr>
          <p:cNvGrpSpPr/>
          <p:nvPr/>
        </p:nvGrpSpPr>
        <p:grpSpPr>
          <a:xfrm>
            <a:off x="4184545" y="1055495"/>
            <a:ext cx="388706" cy="835953"/>
            <a:chOff x="-160136" y="-378249"/>
            <a:chExt cx="480407" cy="581884"/>
          </a:xfrm>
        </p:grpSpPr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3CB45498-C569-A5FE-1B38-65DE8582917F}"/>
                </a:ext>
              </a:extLst>
            </p:cNvPr>
            <p:cNvSpPr/>
            <p:nvPr/>
          </p:nvSpPr>
          <p:spPr>
            <a:xfrm>
              <a:off x="-160136" y="-378249"/>
              <a:ext cx="320271" cy="203635"/>
            </a:xfrm>
            <a:custGeom>
              <a:avLst/>
              <a:gdLst/>
              <a:ahLst/>
              <a:cxnLst/>
              <a:rect l="l" t="t" r="r" b="b"/>
              <a:pathLst>
                <a:path w="320271" h="203635">
                  <a:moveTo>
                    <a:pt x="101818" y="0"/>
                  </a:moveTo>
                  <a:lnTo>
                    <a:pt x="218453" y="0"/>
                  </a:lnTo>
                  <a:cubicBezTo>
                    <a:pt x="245457" y="0"/>
                    <a:pt x="271355" y="10727"/>
                    <a:pt x="290449" y="29822"/>
                  </a:cubicBezTo>
                  <a:cubicBezTo>
                    <a:pt x="309544" y="48916"/>
                    <a:pt x="320271" y="74814"/>
                    <a:pt x="320271" y="101818"/>
                  </a:cubicBezTo>
                  <a:lnTo>
                    <a:pt x="320271" y="101818"/>
                  </a:lnTo>
                  <a:cubicBezTo>
                    <a:pt x="320271" y="128821"/>
                    <a:pt x="309544" y="154719"/>
                    <a:pt x="290449" y="173814"/>
                  </a:cubicBezTo>
                  <a:cubicBezTo>
                    <a:pt x="271355" y="192908"/>
                    <a:pt x="245457" y="203635"/>
                    <a:pt x="218453" y="203635"/>
                  </a:cubicBezTo>
                  <a:lnTo>
                    <a:pt x="101818" y="203635"/>
                  </a:lnTo>
                  <a:cubicBezTo>
                    <a:pt x="74814" y="203635"/>
                    <a:pt x="48916" y="192908"/>
                    <a:pt x="29822" y="173814"/>
                  </a:cubicBezTo>
                  <a:cubicBezTo>
                    <a:pt x="10727" y="154719"/>
                    <a:pt x="0" y="128821"/>
                    <a:pt x="0" y="101818"/>
                  </a:cubicBezTo>
                  <a:lnTo>
                    <a:pt x="0" y="101818"/>
                  </a:lnTo>
                  <a:cubicBezTo>
                    <a:pt x="0" y="74814"/>
                    <a:pt x="10727" y="48916"/>
                    <a:pt x="29822" y="29822"/>
                  </a:cubicBezTo>
                  <a:cubicBezTo>
                    <a:pt x="48916" y="10727"/>
                    <a:pt x="74814" y="0"/>
                    <a:pt x="101818" y="0"/>
                  </a:cubicBezTo>
                  <a:close/>
                </a:path>
              </a:pathLst>
            </a:custGeom>
            <a:solidFill>
              <a:srgbClr val="292B55"/>
            </a:solidFill>
            <a:ln w="38100" cap="rnd">
              <a:solidFill>
                <a:srgbClr val="EBCA3F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ID" sz="12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2</a:t>
              </a:r>
            </a:p>
          </p:txBody>
        </p:sp>
        <p:sp>
          <p:nvSpPr>
            <p:cNvPr id="38" name="TextBox 12">
              <a:extLst>
                <a:ext uri="{FF2B5EF4-FFF2-40B4-BE49-F238E27FC236}">
                  <a16:creationId xmlns:a16="http://schemas.microsoft.com/office/drawing/2014/main" id="{B2D41D96-E2A6-7499-48A7-C32BF3CD7DBD}"/>
                </a:ext>
              </a:extLst>
            </p:cNvPr>
            <p:cNvSpPr txBox="1"/>
            <p:nvPr/>
          </p:nvSpPr>
          <p:spPr>
            <a:xfrm>
              <a:off x="0" y="47625"/>
              <a:ext cx="320271" cy="156010"/>
            </a:xfrm>
            <a:prstGeom prst="rect">
              <a:avLst/>
            </a:prstGeom>
          </p:spPr>
          <p:txBody>
            <a:bodyPr lIns="25801" tIns="25801" rIns="25801" bIns="25801" rtlCol="0" anchor="ctr"/>
            <a:lstStyle/>
            <a:p>
              <a:pPr algn="ctr">
                <a:lnSpc>
                  <a:spcPts val="1270"/>
                </a:lnSpc>
              </a:pPr>
              <a:endParaRPr sz="200" b="1" dirty="0">
                <a:latin typeface="Aptos" panose="020B0004020202020204" pitchFamily="34" charset="0"/>
              </a:endParaRPr>
            </a:p>
          </p:txBody>
        </p:sp>
      </p:grpSp>
      <p:sp>
        <p:nvSpPr>
          <p:cNvPr id="39" name="Freeform 11">
            <a:extLst>
              <a:ext uri="{FF2B5EF4-FFF2-40B4-BE49-F238E27FC236}">
                <a16:creationId xmlns:a16="http://schemas.microsoft.com/office/drawing/2014/main" id="{1BB5B29D-ADB6-A37F-9034-2DAE6EE1BE17}"/>
              </a:ext>
            </a:extLst>
          </p:cNvPr>
          <p:cNvSpPr/>
          <p:nvPr/>
        </p:nvSpPr>
        <p:spPr>
          <a:xfrm>
            <a:off x="6713530" y="1103518"/>
            <a:ext cx="281122" cy="280172"/>
          </a:xfrm>
          <a:custGeom>
            <a:avLst/>
            <a:gdLst/>
            <a:ahLst/>
            <a:cxnLst/>
            <a:rect l="l" t="t" r="r" b="b"/>
            <a:pathLst>
              <a:path w="320271" h="203635">
                <a:moveTo>
                  <a:pt x="101818" y="0"/>
                </a:moveTo>
                <a:lnTo>
                  <a:pt x="218453" y="0"/>
                </a:lnTo>
                <a:cubicBezTo>
                  <a:pt x="245457" y="0"/>
                  <a:pt x="271355" y="10727"/>
                  <a:pt x="290449" y="29822"/>
                </a:cubicBezTo>
                <a:cubicBezTo>
                  <a:pt x="309544" y="48916"/>
                  <a:pt x="320271" y="74814"/>
                  <a:pt x="320271" y="101818"/>
                </a:cubicBezTo>
                <a:lnTo>
                  <a:pt x="320271" y="101818"/>
                </a:lnTo>
                <a:cubicBezTo>
                  <a:pt x="320271" y="128821"/>
                  <a:pt x="309544" y="154719"/>
                  <a:pt x="290449" y="173814"/>
                </a:cubicBezTo>
                <a:cubicBezTo>
                  <a:pt x="271355" y="192908"/>
                  <a:pt x="245457" y="203635"/>
                  <a:pt x="218453" y="203635"/>
                </a:cubicBezTo>
                <a:lnTo>
                  <a:pt x="101818" y="203635"/>
                </a:lnTo>
                <a:cubicBezTo>
                  <a:pt x="74814" y="203635"/>
                  <a:pt x="48916" y="192908"/>
                  <a:pt x="29822" y="173814"/>
                </a:cubicBezTo>
                <a:cubicBezTo>
                  <a:pt x="10727" y="154719"/>
                  <a:pt x="0" y="128821"/>
                  <a:pt x="0" y="101818"/>
                </a:cubicBezTo>
                <a:lnTo>
                  <a:pt x="0" y="101818"/>
                </a:lnTo>
                <a:cubicBezTo>
                  <a:pt x="0" y="74814"/>
                  <a:pt x="10727" y="48916"/>
                  <a:pt x="29822" y="29822"/>
                </a:cubicBezTo>
                <a:cubicBezTo>
                  <a:pt x="48916" y="10727"/>
                  <a:pt x="74814" y="0"/>
                  <a:pt x="101818" y="0"/>
                </a:cubicBezTo>
                <a:close/>
              </a:path>
            </a:pathLst>
          </a:custGeom>
          <a:solidFill>
            <a:srgbClr val="292B55"/>
          </a:solidFill>
          <a:ln w="38100" cap="rnd">
            <a:solidFill>
              <a:srgbClr val="EBCA3F"/>
            </a:solidFill>
            <a:prstDash val="solid"/>
            <a:round/>
          </a:ln>
        </p:spPr>
        <p:txBody>
          <a:bodyPr/>
          <a:lstStyle/>
          <a:p>
            <a:pPr algn="ctr"/>
            <a:r>
              <a:rPr lang="en-ID" sz="1200" b="1" dirty="0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</a:p>
        </p:txBody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C0D0B5C7-F5C2-458A-FFEC-7A0C94F2E024}"/>
              </a:ext>
            </a:extLst>
          </p:cNvPr>
          <p:cNvSpPr/>
          <p:nvPr/>
        </p:nvSpPr>
        <p:spPr>
          <a:xfrm>
            <a:off x="6683412" y="3812237"/>
            <a:ext cx="281122" cy="280172"/>
          </a:xfrm>
          <a:custGeom>
            <a:avLst/>
            <a:gdLst/>
            <a:ahLst/>
            <a:cxnLst/>
            <a:rect l="l" t="t" r="r" b="b"/>
            <a:pathLst>
              <a:path w="320271" h="203635">
                <a:moveTo>
                  <a:pt x="101818" y="0"/>
                </a:moveTo>
                <a:lnTo>
                  <a:pt x="218453" y="0"/>
                </a:lnTo>
                <a:cubicBezTo>
                  <a:pt x="245457" y="0"/>
                  <a:pt x="271355" y="10727"/>
                  <a:pt x="290449" y="29822"/>
                </a:cubicBezTo>
                <a:cubicBezTo>
                  <a:pt x="309544" y="48916"/>
                  <a:pt x="320271" y="74814"/>
                  <a:pt x="320271" y="101818"/>
                </a:cubicBezTo>
                <a:lnTo>
                  <a:pt x="320271" y="101818"/>
                </a:lnTo>
                <a:cubicBezTo>
                  <a:pt x="320271" y="128821"/>
                  <a:pt x="309544" y="154719"/>
                  <a:pt x="290449" y="173814"/>
                </a:cubicBezTo>
                <a:cubicBezTo>
                  <a:pt x="271355" y="192908"/>
                  <a:pt x="245457" y="203635"/>
                  <a:pt x="218453" y="203635"/>
                </a:cubicBezTo>
                <a:lnTo>
                  <a:pt x="101818" y="203635"/>
                </a:lnTo>
                <a:cubicBezTo>
                  <a:pt x="74814" y="203635"/>
                  <a:pt x="48916" y="192908"/>
                  <a:pt x="29822" y="173814"/>
                </a:cubicBezTo>
                <a:cubicBezTo>
                  <a:pt x="10727" y="154719"/>
                  <a:pt x="0" y="128821"/>
                  <a:pt x="0" y="101818"/>
                </a:cubicBezTo>
                <a:lnTo>
                  <a:pt x="0" y="101818"/>
                </a:lnTo>
                <a:cubicBezTo>
                  <a:pt x="0" y="74814"/>
                  <a:pt x="10727" y="48916"/>
                  <a:pt x="29822" y="29822"/>
                </a:cubicBezTo>
                <a:cubicBezTo>
                  <a:pt x="48916" y="10727"/>
                  <a:pt x="74814" y="0"/>
                  <a:pt x="101818" y="0"/>
                </a:cubicBezTo>
                <a:close/>
              </a:path>
            </a:pathLst>
          </a:custGeom>
          <a:solidFill>
            <a:srgbClr val="292B55"/>
          </a:solidFill>
          <a:ln w="38100" cap="rnd">
            <a:solidFill>
              <a:srgbClr val="EBCA3F"/>
            </a:solidFill>
            <a:prstDash val="solid"/>
            <a:round/>
          </a:ln>
        </p:spPr>
        <p:txBody>
          <a:bodyPr/>
          <a:lstStyle/>
          <a:p>
            <a:pPr algn="ctr"/>
            <a:r>
              <a:rPr lang="en-ID" sz="1200" b="1" dirty="0">
                <a:solidFill>
                  <a:schemeClr val="bg1"/>
                </a:solidFill>
                <a:latin typeface="Aptos" panose="020B0004020202020204" pitchFamily="34" charset="0"/>
              </a:rPr>
              <a:t>4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6430708661417,&quot;left&quot;:12.778582677165355,&quot;top&quot;:87.19251968503937,&quot;width&quot;:269.1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6430708661417,&quot;left&quot;:12.778582677165355,&quot;top&quot;:87.19251968503937,&quot;width&quot;:269.1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6430708661417,&quot;left&quot;:12.778582677165355,&quot;top&quot;:87.19251968503937,&quot;width&quot;:269.1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6430708661417,&quot;left&quot;:12.778582677165355,&quot;top&quot;:87.19251968503937,&quot;width&quot;:269.1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6430708661417,&quot;left&quot;:12.778582677165355,&quot;top&quot;:87.19251968503937,&quot;width&quot;:269.1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6430708661417,&quot;left&quot;:12.778582677165355,&quot;top&quot;:87.19251968503937,&quot;width&quot;:269.1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1449</Words>
  <Application>Microsoft Office PowerPoint</Application>
  <PresentationFormat>Custom</PresentationFormat>
  <Paragraphs>287</Paragraphs>
  <Slides>18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Montserrat Italics</vt:lpstr>
      <vt:lpstr>Wingdings</vt:lpstr>
      <vt:lpstr>Montserrat Bold</vt:lpstr>
      <vt:lpstr>Aptos</vt:lpstr>
      <vt:lpstr>Berkshire Swash</vt:lpstr>
      <vt:lpstr>Calibri</vt:lpstr>
      <vt:lpstr>Arial MT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 DKM 2025</dc:title>
  <dc:creator>CHOIRUL ANAS</dc:creator>
  <cp:lastModifiedBy>MuchamadSuryo Cahyono</cp:lastModifiedBy>
  <cp:revision>66</cp:revision>
  <dcterms:created xsi:type="dcterms:W3CDTF">2006-08-16T00:00:00Z</dcterms:created>
  <dcterms:modified xsi:type="dcterms:W3CDTF">2026-03-11T06:37:25Z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9AB72815EC2243229FA535F793AD8509_12</vt:lpwstr>
  </property>
  <property fmtid="{D5CDD505-2E9C-101B-9397-08002B2CF9AE}" pid="3" name="KSOProductBuildVer">
    <vt:lpwstr>1033-12.2.0.23131</vt:lpwstr>
  </property>
</Properties>
</file>